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60" r:id="rId3"/>
    <p:sldId id="262" r:id="rId4"/>
    <p:sldId id="263" r:id="rId5"/>
    <p:sldId id="264" r:id="rId6"/>
    <p:sldId id="258" r:id="rId7"/>
    <p:sldId id="267" r:id="rId8"/>
    <p:sldId id="268" r:id="rId9"/>
    <p:sldId id="288" r:id="rId10"/>
    <p:sldId id="287" r:id="rId11"/>
    <p:sldId id="294" r:id="rId12"/>
    <p:sldId id="272" r:id="rId13"/>
    <p:sldId id="269" r:id="rId14"/>
    <p:sldId id="280" r:id="rId15"/>
    <p:sldId id="281" r:id="rId16"/>
    <p:sldId id="282" r:id="rId17"/>
    <p:sldId id="270" r:id="rId18"/>
    <p:sldId id="292" r:id="rId19"/>
    <p:sldId id="273" r:id="rId20"/>
    <p:sldId id="274" r:id="rId21"/>
    <p:sldId id="29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9" autoAdjust="0"/>
    <p:restoredTop sz="95501" autoAdjust="0"/>
  </p:normalViewPr>
  <p:slideViewPr>
    <p:cSldViewPr snapToGrid="0">
      <p:cViewPr varScale="1">
        <p:scale>
          <a:sx n="88" d="100"/>
          <a:sy n="88" d="100"/>
        </p:scale>
        <p:origin x="64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38843715498607"/>
          <c:y val="4.0192698932827814E-2"/>
          <c:w val="0.83158592642103257"/>
          <c:h val="0.78966159336295672"/>
        </c:manualLayout>
      </c:layout>
      <c:scatterChart>
        <c:scatterStyle val="smoothMarker"/>
        <c:varyColors val="0"/>
        <c:ser>
          <c:idx val="0"/>
          <c:order val="0"/>
          <c:spPr>
            <a:ln w="76200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76200">
                <a:solidFill>
                  <a:srgbClr val="7030A0"/>
                </a:solidFill>
              </a:ln>
              <a:effectLst/>
            </c:spPr>
          </c:marker>
          <c:xVal>
            <c:numRef>
              <c:f>Sheet1!$A$1:$A$8</c:f>
              <c:numCache>
                <c:formatCode>General</c:formatCode>
                <c:ptCount val="8"/>
                <c:pt idx="0">
                  <c:v>1980</c:v>
                </c:pt>
                <c:pt idx="1">
                  <c:v>1985</c:v>
                </c:pt>
                <c:pt idx="2">
                  <c:v>1990</c:v>
                </c:pt>
                <c:pt idx="3">
                  <c:v>1995</c:v>
                </c:pt>
                <c:pt idx="4">
                  <c:v>2000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xVal>
          <c:yVal>
            <c:numRef>
              <c:f>Sheet1!$B$1:$B$8</c:f>
              <c:numCache>
                <c:formatCode>General</c:formatCode>
                <c:ptCount val="8"/>
                <c:pt idx="0">
                  <c:v>329</c:v>
                </c:pt>
                <c:pt idx="1">
                  <c:v>367</c:v>
                </c:pt>
                <c:pt idx="2">
                  <c:v>559</c:v>
                </c:pt>
                <c:pt idx="3">
                  <c:v>595</c:v>
                </c:pt>
                <c:pt idx="4">
                  <c:v>778</c:v>
                </c:pt>
                <c:pt idx="5">
                  <c:v>1258</c:v>
                </c:pt>
                <c:pt idx="6">
                  <c:v>2088</c:v>
                </c:pt>
                <c:pt idx="7">
                  <c:v>2843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7825800"/>
        <c:axId val="287826192"/>
      </c:scatterChart>
      <c:valAx>
        <c:axId val="2878258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Year</a:t>
                </a:r>
                <a:endParaRPr lang="en-US" sz="1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87826192"/>
        <c:crosses val="autoZero"/>
        <c:crossBetween val="midCat"/>
      </c:valAx>
      <c:valAx>
        <c:axId val="287826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Amount in USD</a:t>
                </a:r>
                <a:endParaRPr lang="en-US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878258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5863D0-982B-44F5-9097-057F83854906}" type="doc">
      <dgm:prSet loTypeId="urn:microsoft.com/office/officeart/2005/8/layout/matrix3" loCatId="matrix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6C7B87-BE94-490E-8B7E-03611DCFD314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 w="38100">
          <a:solidFill>
            <a:srgbClr val="7030A0"/>
          </a:solidFill>
        </a:ln>
      </dgm:spPr>
      <dgm:t>
        <a:bodyPr/>
        <a:lstStyle/>
        <a:p>
          <a:r>
            <a: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Citizenship and land</a:t>
          </a:r>
          <a:endParaRPr lang="en-US" sz="2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549817-3ADB-4410-8490-8642926CCE66}" type="parTrans" cxnId="{B21D57DE-D832-4B10-B8BA-1E49AE38D8FB}">
      <dgm:prSet/>
      <dgm:spPr/>
      <dgm:t>
        <a:bodyPr/>
        <a:lstStyle/>
        <a:p>
          <a:endParaRPr lang="en-US"/>
        </a:p>
      </dgm:t>
    </dgm:pt>
    <dgm:pt modelId="{8288917A-BF04-47C8-9FF7-E3588F81DFAC}" type="sibTrans" cxnId="{B21D57DE-D832-4B10-B8BA-1E49AE38D8FB}">
      <dgm:prSet/>
      <dgm:spPr/>
      <dgm:t>
        <a:bodyPr/>
        <a:lstStyle/>
        <a:p>
          <a:endParaRPr lang="en-US"/>
        </a:p>
      </dgm:t>
    </dgm:pt>
    <dgm:pt modelId="{AFD9064B-EDDD-42F2-A728-E9EF2DBC755E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 w="38100">
          <a:solidFill>
            <a:srgbClr val="7030A0"/>
          </a:solidFill>
        </a:ln>
      </dgm:spPr>
      <dgm:t>
        <a:bodyPr/>
        <a:lstStyle/>
        <a:p>
          <a:r>
            <a:rPr lang="en-US" sz="2800" b="1" dirty="0" smtClean="0">
              <a:latin typeface="Arial" panose="020B0604020202020204" pitchFamily="34" charset="0"/>
              <a:cs typeface="Arial" panose="020B0604020202020204" pitchFamily="34" charset="0"/>
            </a:rPr>
            <a:t>Command bills passed in parliament</a:t>
          </a:r>
          <a:endParaRPr lang="en-US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9D08A9-12BD-4621-A6E0-4C1820C66C32}" type="parTrans" cxnId="{0050C76A-E024-4243-9C4D-7E6E4419353D}">
      <dgm:prSet/>
      <dgm:spPr/>
      <dgm:t>
        <a:bodyPr/>
        <a:lstStyle/>
        <a:p>
          <a:endParaRPr lang="en-US"/>
        </a:p>
      </dgm:t>
    </dgm:pt>
    <dgm:pt modelId="{24417CAD-307A-4934-94A9-883953824EA6}" type="sibTrans" cxnId="{0050C76A-E024-4243-9C4D-7E6E4419353D}">
      <dgm:prSet/>
      <dgm:spPr/>
      <dgm:t>
        <a:bodyPr/>
        <a:lstStyle/>
        <a:p>
          <a:endParaRPr lang="en-US"/>
        </a:p>
      </dgm:t>
    </dgm:pt>
    <dgm:pt modelId="{741946A9-EB96-4ECD-B642-60EA8FCA7306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 w="38100">
          <a:solidFill>
            <a:srgbClr val="7030A0"/>
          </a:solidFill>
        </a:ln>
      </dgm:spPr>
      <dgm:t>
        <a:bodyPr/>
        <a:lstStyle/>
        <a:p>
          <a:r>
            <a: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Appointment of important executives</a:t>
          </a:r>
          <a:endParaRPr lang="en-US" sz="2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46259B-09FC-471F-BF53-F5D7F37BDD63}" type="parTrans" cxnId="{80529DEF-7B1A-44EC-986D-62803DACCFD3}">
      <dgm:prSet/>
      <dgm:spPr/>
      <dgm:t>
        <a:bodyPr/>
        <a:lstStyle/>
        <a:p>
          <a:endParaRPr lang="en-US"/>
        </a:p>
      </dgm:t>
    </dgm:pt>
    <dgm:pt modelId="{C01B56DF-923B-4F0C-921D-A6AC89BFA2C1}" type="sibTrans" cxnId="{80529DEF-7B1A-44EC-986D-62803DACCFD3}">
      <dgm:prSet/>
      <dgm:spPr/>
      <dgm:t>
        <a:bodyPr/>
        <a:lstStyle/>
        <a:p>
          <a:endParaRPr lang="en-US"/>
        </a:p>
      </dgm:t>
    </dgm:pt>
    <dgm:pt modelId="{0618A9F3-8056-49A1-A1FE-83015AC80066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 w="38100">
          <a:solidFill>
            <a:srgbClr val="7030A0"/>
          </a:solidFill>
        </a:ln>
      </dgm:spPr>
      <dgm:t>
        <a:bodyPr/>
        <a:lstStyle/>
        <a:p>
          <a:r>
            <a: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Establish international relations &amp; honor state guests</a:t>
          </a:r>
          <a:endParaRPr lang="en-US" sz="2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5CECDB-DDCD-4A51-B407-0FE2EA4208F0}" type="parTrans" cxnId="{E5EA2893-1AA6-4F72-A3A1-B4BB5133B157}">
      <dgm:prSet/>
      <dgm:spPr/>
      <dgm:t>
        <a:bodyPr/>
        <a:lstStyle/>
        <a:p>
          <a:endParaRPr lang="en-US"/>
        </a:p>
      </dgm:t>
    </dgm:pt>
    <dgm:pt modelId="{A1038F6D-952E-4D1B-B3B3-341A0FC0D1C4}" type="sibTrans" cxnId="{E5EA2893-1AA6-4F72-A3A1-B4BB5133B157}">
      <dgm:prSet/>
      <dgm:spPr/>
      <dgm:t>
        <a:bodyPr/>
        <a:lstStyle/>
        <a:p>
          <a:endParaRPr lang="en-US"/>
        </a:p>
      </dgm:t>
    </dgm:pt>
    <dgm:pt modelId="{95EA1B9B-3075-4007-B96E-6B401C24A9F8}">
      <dgm:prSet phldrT="[Text]" custScaleX="191247" custScaleY="69883" custLinFactNeighborX="-79327" custLinFactNeighborY="1546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 w="38100">
          <a:solidFill>
            <a:srgbClr val="7030A0"/>
          </a:solidFill>
        </a:ln>
      </dgm:spPr>
      <dgm:t>
        <a:bodyPr/>
        <a:lstStyle/>
        <a:p>
          <a:endParaRPr lang="en-US"/>
        </a:p>
      </dgm:t>
    </dgm:pt>
    <dgm:pt modelId="{E70203B2-2933-4DD8-96AA-6AD383CE4731}" type="parTrans" cxnId="{A1A5079E-DDE8-40CB-81FA-D6354760C1B3}">
      <dgm:prSet/>
      <dgm:spPr/>
      <dgm:t>
        <a:bodyPr/>
        <a:lstStyle/>
        <a:p>
          <a:endParaRPr lang="en-US"/>
        </a:p>
      </dgm:t>
    </dgm:pt>
    <dgm:pt modelId="{C12928EB-48D2-47E3-A5A2-61C9BEFA482A}" type="sibTrans" cxnId="{A1A5079E-DDE8-40CB-81FA-D6354760C1B3}">
      <dgm:prSet/>
      <dgm:spPr/>
      <dgm:t>
        <a:bodyPr/>
        <a:lstStyle/>
        <a:p>
          <a:endParaRPr lang="en-US"/>
        </a:p>
      </dgm:t>
    </dgm:pt>
    <dgm:pt modelId="{307A8D7D-D690-4900-8CEA-45506589CC9D}">
      <dgm:prSet phldrT="[Text]" custScaleX="191247" custScaleY="69883" custLinFactNeighborX="-79327" custLinFactNeighborY="1546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 w="38100">
          <a:solidFill>
            <a:srgbClr val="7030A0"/>
          </a:solidFill>
        </a:ln>
      </dgm:spPr>
      <dgm:t>
        <a:bodyPr/>
        <a:lstStyle/>
        <a:p>
          <a:endParaRPr lang="en-US"/>
        </a:p>
      </dgm:t>
    </dgm:pt>
    <dgm:pt modelId="{56F20FCD-DF4D-4B3E-8634-0481862F7169}" type="parTrans" cxnId="{1642D456-AE71-4B4C-AA97-11DCBBF8043B}">
      <dgm:prSet/>
      <dgm:spPr/>
      <dgm:t>
        <a:bodyPr/>
        <a:lstStyle/>
        <a:p>
          <a:endParaRPr lang="en-US"/>
        </a:p>
      </dgm:t>
    </dgm:pt>
    <dgm:pt modelId="{96C3374C-FDE8-48C8-B481-3227D4B2DE66}" type="sibTrans" cxnId="{1642D456-AE71-4B4C-AA97-11DCBBF8043B}">
      <dgm:prSet/>
      <dgm:spPr/>
      <dgm:t>
        <a:bodyPr/>
        <a:lstStyle/>
        <a:p>
          <a:endParaRPr lang="en-US"/>
        </a:p>
      </dgm:t>
    </dgm:pt>
    <dgm:pt modelId="{B9780AA7-DB0F-49D6-B66F-71D576A51B9B}">
      <dgm:prSet phldrT="[Text]" custScaleX="191247" custScaleY="69883" custLinFactNeighborX="-79327" custLinFactNeighborY="1546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 w="38100">
          <a:solidFill>
            <a:srgbClr val="7030A0"/>
          </a:solidFill>
        </a:ln>
      </dgm:spPr>
      <dgm:t>
        <a:bodyPr/>
        <a:lstStyle/>
        <a:p>
          <a:endParaRPr lang="en-US"/>
        </a:p>
      </dgm:t>
    </dgm:pt>
    <dgm:pt modelId="{C93DDEB5-1E7B-4479-9D46-B68BCBE83DEE}" type="parTrans" cxnId="{8229D708-45BC-402B-A969-A5F644CDE46B}">
      <dgm:prSet/>
      <dgm:spPr/>
      <dgm:t>
        <a:bodyPr/>
        <a:lstStyle/>
        <a:p>
          <a:endParaRPr lang="en-US"/>
        </a:p>
      </dgm:t>
    </dgm:pt>
    <dgm:pt modelId="{6D2B18D7-D9D8-4E3E-890E-A4AA7B4B20F8}" type="sibTrans" cxnId="{8229D708-45BC-402B-A969-A5F644CDE46B}">
      <dgm:prSet/>
      <dgm:spPr/>
      <dgm:t>
        <a:bodyPr/>
        <a:lstStyle/>
        <a:p>
          <a:endParaRPr lang="en-US"/>
        </a:p>
      </dgm:t>
    </dgm:pt>
    <dgm:pt modelId="{4088A5B6-497D-4DF0-846C-9555A561CCBD}" type="pres">
      <dgm:prSet presAssocID="{415863D0-982B-44F5-9097-057F83854906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DF38A6-5280-4792-AE05-F8A97922B631}" type="pres">
      <dgm:prSet presAssocID="{415863D0-982B-44F5-9097-057F83854906}" presName="diamond" presStyleLbl="bgShp" presStyleIdx="0" presStyleCnt="1" custLinFactNeighborX="1920" custLinFactNeighborY="1205"/>
      <dgm:spPr/>
    </dgm:pt>
    <dgm:pt modelId="{1A8B0CC0-CED0-4827-9D2E-93AE6CDDB6BB}" type="pres">
      <dgm:prSet presAssocID="{415863D0-982B-44F5-9097-057F83854906}" presName="quad1" presStyleLbl="node1" presStyleIdx="0" presStyleCnt="4" custScaleX="185362" custScaleY="69883" custLinFactNeighborX="-95841" custLinFactNeighborY="15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41BB90-6CC0-4B2C-ABAF-C087ACA859FB}" type="pres">
      <dgm:prSet presAssocID="{415863D0-982B-44F5-9097-057F83854906}" presName="quad2" presStyleLbl="node1" presStyleIdx="1" presStyleCnt="4" custScaleX="175867" custScaleY="79416" custLinFactNeighborX="87091" custLinFactNeighborY="668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33B0E8-3849-43C3-8192-67F19A612FB5}" type="pres">
      <dgm:prSet presAssocID="{415863D0-982B-44F5-9097-057F83854906}" presName="quad3" presStyleLbl="node1" presStyleIdx="2" presStyleCnt="4" custScaleX="185237" custScaleY="53916" custLinFactNeighborX="-97668" custLinFactNeighborY="-153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280FE9-886B-4879-8F61-CA1D483F386B}" type="pres">
      <dgm:prSet presAssocID="{415863D0-982B-44F5-9097-057F83854906}" presName="quad4" presStyleLbl="node1" presStyleIdx="3" presStyleCnt="4" custScaleX="201009" custScaleY="51800" custLinFactNeighborX="58037" custLinFactNeighborY="637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6CD46E-BDF8-489A-B5F8-37667BF4CB46}" type="presOf" srcId="{AFD9064B-EDDD-42F2-A728-E9EF2DBC755E}" destId="{4541BB90-6CC0-4B2C-ABAF-C087ACA859FB}" srcOrd="0" destOrd="0" presId="urn:microsoft.com/office/officeart/2005/8/layout/matrix3"/>
    <dgm:cxn modelId="{80529DEF-7B1A-44EC-986D-62803DACCFD3}" srcId="{415863D0-982B-44F5-9097-057F83854906}" destId="{741946A9-EB96-4ECD-B642-60EA8FCA7306}" srcOrd="2" destOrd="0" parTransId="{8546259B-09FC-471F-BF53-F5D7F37BDD63}" sibTransId="{C01B56DF-923B-4F0C-921D-A6AC89BFA2C1}"/>
    <dgm:cxn modelId="{8229D708-45BC-402B-A969-A5F644CDE46B}" srcId="{415863D0-982B-44F5-9097-057F83854906}" destId="{B9780AA7-DB0F-49D6-B66F-71D576A51B9B}" srcOrd="6" destOrd="0" parTransId="{C93DDEB5-1E7B-4479-9D46-B68BCBE83DEE}" sibTransId="{6D2B18D7-D9D8-4E3E-890E-A4AA7B4B20F8}"/>
    <dgm:cxn modelId="{0050C76A-E024-4243-9C4D-7E6E4419353D}" srcId="{415863D0-982B-44F5-9097-057F83854906}" destId="{AFD9064B-EDDD-42F2-A728-E9EF2DBC755E}" srcOrd="1" destOrd="0" parTransId="{799D08A9-12BD-4621-A6E0-4C1820C66C32}" sibTransId="{24417CAD-307A-4934-94A9-883953824EA6}"/>
    <dgm:cxn modelId="{B21D57DE-D832-4B10-B8BA-1E49AE38D8FB}" srcId="{415863D0-982B-44F5-9097-057F83854906}" destId="{9B6C7B87-BE94-490E-8B7E-03611DCFD314}" srcOrd="0" destOrd="0" parTransId="{18549817-3ADB-4410-8490-8642926CCE66}" sibTransId="{8288917A-BF04-47C8-9FF7-E3588F81DFAC}"/>
    <dgm:cxn modelId="{D90D7380-074C-41EA-862A-D88415AF7946}" type="presOf" srcId="{415863D0-982B-44F5-9097-057F83854906}" destId="{4088A5B6-497D-4DF0-846C-9555A561CCBD}" srcOrd="0" destOrd="0" presId="urn:microsoft.com/office/officeart/2005/8/layout/matrix3"/>
    <dgm:cxn modelId="{1642D456-AE71-4B4C-AA97-11DCBBF8043B}" srcId="{415863D0-982B-44F5-9097-057F83854906}" destId="{307A8D7D-D690-4900-8CEA-45506589CC9D}" srcOrd="5" destOrd="0" parTransId="{56F20FCD-DF4D-4B3E-8634-0481862F7169}" sibTransId="{96C3374C-FDE8-48C8-B481-3227D4B2DE66}"/>
    <dgm:cxn modelId="{A1A5079E-DDE8-40CB-81FA-D6354760C1B3}" srcId="{415863D0-982B-44F5-9097-057F83854906}" destId="{95EA1B9B-3075-4007-B96E-6B401C24A9F8}" srcOrd="4" destOrd="0" parTransId="{E70203B2-2933-4DD8-96AA-6AD383CE4731}" sibTransId="{C12928EB-48D2-47E3-A5A2-61C9BEFA482A}"/>
    <dgm:cxn modelId="{41C17821-77F8-4367-BE59-1E7FC4C4D58E}" type="presOf" srcId="{741946A9-EB96-4ECD-B642-60EA8FCA7306}" destId="{2B33B0E8-3849-43C3-8192-67F19A612FB5}" srcOrd="0" destOrd="0" presId="urn:microsoft.com/office/officeart/2005/8/layout/matrix3"/>
    <dgm:cxn modelId="{E8EC5A50-04E9-4B20-90B7-480ADBDAAF80}" type="presOf" srcId="{0618A9F3-8056-49A1-A1FE-83015AC80066}" destId="{3E280FE9-886B-4879-8F61-CA1D483F386B}" srcOrd="0" destOrd="0" presId="urn:microsoft.com/office/officeart/2005/8/layout/matrix3"/>
    <dgm:cxn modelId="{E722F8AC-0768-409D-89F3-C24F26A74AB5}" type="presOf" srcId="{9B6C7B87-BE94-490E-8B7E-03611DCFD314}" destId="{1A8B0CC0-CED0-4827-9D2E-93AE6CDDB6BB}" srcOrd="0" destOrd="0" presId="urn:microsoft.com/office/officeart/2005/8/layout/matrix3"/>
    <dgm:cxn modelId="{E5EA2893-1AA6-4F72-A3A1-B4BB5133B157}" srcId="{415863D0-982B-44F5-9097-057F83854906}" destId="{0618A9F3-8056-49A1-A1FE-83015AC80066}" srcOrd="3" destOrd="0" parTransId="{225CECDB-DDCD-4A51-B407-0FE2EA4208F0}" sibTransId="{A1038F6D-952E-4D1B-B3B3-341A0FC0D1C4}"/>
    <dgm:cxn modelId="{28E05381-6E7C-4523-82A2-F60BB742DE58}" type="presParOf" srcId="{4088A5B6-497D-4DF0-846C-9555A561CCBD}" destId="{14DF38A6-5280-4792-AE05-F8A97922B631}" srcOrd="0" destOrd="0" presId="urn:microsoft.com/office/officeart/2005/8/layout/matrix3"/>
    <dgm:cxn modelId="{10D2A690-D561-4CB7-956E-557E00856CC8}" type="presParOf" srcId="{4088A5B6-497D-4DF0-846C-9555A561CCBD}" destId="{1A8B0CC0-CED0-4827-9D2E-93AE6CDDB6BB}" srcOrd="1" destOrd="0" presId="urn:microsoft.com/office/officeart/2005/8/layout/matrix3"/>
    <dgm:cxn modelId="{5DA4C517-582E-488C-B7E9-47027388B038}" type="presParOf" srcId="{4088A5B6-497D-4DF0-846C-9555A561CCBD}" destId="{4541BB90-6CC0-4B2C-ABAF-C087ACA859FB}" srcOrd="2" destOrd="0" presId="urn:microsoft.com/office/officeart/2005/8/layout/matrix3"/>
    <dgm:cxn modelId="{DE353388-7ABF-4824-A63A-251EA67A117A}" type="presParOf" srcId="{4088A5B6-497D-4DF0-846C-9555A561CCBD}" destId="{2B33B0E8-3849-43C3-8192-67F19A612FB5}" srcOrd="3" destOrd="0" presId="urn:microsoft.com/office/officeart/2005/8/layout/matrix3"/>
    <dgm:cxn modelId="{880A3B6E-FF99-4B5F-AF28-042B83C84707}" type="presParOf" srcId="{4088A5B6-497D-4DF0-846C-9555A561CCBD}" destId="{3E280FE9-886B-4879-8F61-CA1D483F386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DF38A6-5280-4792-AE05-F8A97922B631}">
      <dsp:nvSpPr>
        <dsp:cNvPr id="0" name=""/>
        <dsp:cNvSpPr/>
      </dsp:nvSpPr>
      <dsp:spPr>
        <a:xfrm>
          <a:off x="2762569" y="0"/>
          <a:ext cx="5790884" cy="5790884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8B0CC0-CED0-4827-9D2E-93AE6CDDB6BB}">
      <dsp:nvSpPr>
        <dsp:cNvPr id="0" name=""/>
        <dsp:cNvSpPr/>
      </dsp:nvSpPr>
      <dsp:spPr>
        <a:xfrm>
          <a:off x="73075" y="585049"/>
          <a:ext cx="4186299" cy="1578269"/>
        </a:xfrm>
        <a:prstGeom prst="round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3810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Citizenship and land</a:t>
          </a:r>
          <a:endParaRPr lang="en-US" sz="2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0120" y="662094"/>
        <a:ext cx="4032209" cy="1424179"/>
      </dsp:txXfrm>
    </dsp:sp>
    <dsp:sp modelId="{4541BB90-6CC0-4B2C-ABAF-C087ACA859FB}">
      <dsp:nvSpPr>
        <dsp:cNvPr id="0" name=""/>
        <dsp:cNvSpPr/>
      </dsp:nvSpPr>
      <dsp:spPr>
        <a:xfrm>
          <a:off x="6743885" y="2059656"/>
          <a:ext cx="3971859" cy="1793566"/>
        </a:xfrm>
        <a:prstGeom prst="roundRect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3810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Command bills passed in parliament</a:t>
          </a:r>
          <a:endParaRPr lang="en-US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831440" y="2147211"/>
        <a:ext cx="3796749" cy="1618456"/>
      </dsp:txXfrm>
    </dsp:sp>
    <dsp:sp modelId="{2B33B0E8-3849-43C3-8192-67F19A612FB5}">
      <dsp:nvSpPr>
        <dsp:cNvPr id="0" name=""/>
        <dsp:cNvSpPr/>
      </dsp:nvSpPr>
      <dsp:spPr>
        <a:xfrm>
          <a:off x="33225" y="2635566"/>
          <a:ext cx="4183476" cy="1217663"/>
        </a:xfrm>
        <a:prstGeom prst="round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3810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Appointment of important executives</a:t>
          </a:r>
          <a:endParaRPr lang="en-US" sz="2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2666" y="2695007"/>
        <a:ext cx="4064594" cy="1098781"/>
      </dsp:txXfrm>
    </dsp:sp>
    <dsp:sp modelId="{3E280FE9-886B-4879-8F61-CA1D483F386B}">
      <dsp:nvSpPr>
        <dsp:cNvPr id="0" name=""/>
        <dsp:cNvSpPr/>
      </dsp:nvSpPr>
      <dsp:spPr>
        <a:xfrm>
          <a:off x="5803807" y="4422177"/>
          <a:ext cx="4539678" cy="1169874"/>
        </a:xfrm>
        <a:prstGeom prst="round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3810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Establish international relations &amp; honor state guests</a:t>
          </a:r>
          <a:endParaRPr lang="en-US" sz="2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60916" y="4479286"/>
        <a:ext cx="4425460" cy="10556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D8F2B-D50A-4E14-BAF4-07A6078B2B69}" type="datetimeFigureOut">
              <a:rPr lang="en-US" smtClean="0"/>
              <a:t>7/14/2016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78506-788A-428E-A21E-9B7D8E7CE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965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78506-788A-428E-A21E-9B7D8E7CE7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055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78506-788A-428E-A21E-9B7D8E7CE70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017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E134-6314-48A4-BC60-45340D6303F6}" type="datetimeFigureOut">
              <a:rPr lang="en-US" smtClean="0"/>
              <a:t>7/14/2016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69297-E2D7-496C-83F9-FEF641428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762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E134-6314-48A4-BC60-45340D6303F6}" type="datetimeFigureOut">
              <a:rPr lang="en-US" smtClean="0"/>
              <a:t>7/14/2016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69297-E2D7-496C-83F9-FEF641428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576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E134-6314-48A4-BC60-45340D6303F6}" type="datetimeFigureOut">
              <a:rPr lang="en-US" smtClean="0"/>
              <a:t>7/14/2016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69297-E2D7-496C-83F9-FEF641428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505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E134-6314-48A4-BC60-45340D6303F6}" type="datetimeFigureOut">
              <a:rPr lang="en-US" smtClean="0"/>
              <a:t>7/14/2016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69297-E2D7-496C-83F9-FEF641428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57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E134-6314-48A4-BC60-45340D6303F6}" type="datetimeFigureOut">
              <a:rPr lang="en-US" smtClean="0"/>
              <a:t>7/14/2016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69297-E2D7-496C-83F9-FEF641428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74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E134-6314-48A4-BC60-45340D6303F6}" type="datetimeFigureOut">
              <a:rPr lang="en-US" smtClean="0"/>
              <a:t>7/14/2016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69297-E2D7-496C-83F9-FEF641428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78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E134-6314-48A4-BC60-45340D6303F6}" type="datetimeFigureOut">
              <a:rPr lang="en-US" smtClean="0"/>
              <a:t>7/14/2016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69297-E2D7-496C-83F9-FEF641428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233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E134-6314-48A4-BC60-45340D6303F6}" type="datetimeFigureOut">
              <a:rPr lang="en-US" smtClean="0"/>
              <a:t>7/14/2016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69297-E2D7-496C-83F9-FEF641428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51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E134-6314-48A4-BC60-45340D6303F6}" type="datetimeFigureOut">
              <a:rPr lang="en-US" smtClean="0"/>
              <a:t>7/14/2016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69297-E2D7-496C-83F9-FEF641428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77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E134-6314-48A4-BC60-45340D6303F6}" type="datetimeFigureOut">
              <a:rPr lang="en-US" smtClean="0"/>
              <a:t>7/14/2016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69297-E2D7-496C-83F9-FEF641428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24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E134-6314-48A4-BC60-45340D6303F6}" type="datetimeFigureOut">
              <a:rPr lang="en-US" smtClean="0"/>
              <a:t>7/14/2016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69297-E2D7-496C-83F9-FEF641428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08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5E134-6314-48A4-BC60-45340D6303F6}" type="datetimeFigureOut">
              <a:rPr lang="en-US" smtClean="0"/>
              <a:t>7/14/2016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69297-E2D7-496C-83F9-FEF641428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0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509" y="0"/>
            <a:ext cx="117313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Leadership &amp; Economic Development in Bhutan</a:t>
            </a:r>
            <a:endParaRPr lang="en-US" sz="4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26" name="Picture 2" descr="http://www.aridocean.com/product-images/VectorMap-A/Bhutan-political-map-Series-VectorMap-A-SKU-CLM8X65-zoomIm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6" y="1306286"/>
            <a:ext cx="11976759" cy="55517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8797143" y="1543589"/>
            <a:ext cx="3002972" cy="1200329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Prem Dhungyel</a:t>
            </a:r>
          </a:p>
          <a:p>
            <a:r>
              <a:rPr lang="en-US" sz="2400" dirty="0" smtClean="0">
                <a:latin typeface="Arial Black" panose="020B0A04020102020204" pitchFamily="34" charset="0"/>
              </a:rPr>
              <a:t>MP1 Student</a:t>
            </a:r>
          </a:p>
          <a:p>
            <a:r>
              <a:rPr lang="en-US" sz="2400" dirty="0" smtClean="0">
                <a:latin typeface="Arial Black" panose="020B0A04020102020204" pitchFamily="34" charset="0"/>
              </a:rPr>
              <a:t>GRIPS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pic>
        <p:nvPicPr>
          <p:cNvPr id="1032" name="Picture 8" descr="http://l7.alamy.com/zooms/e25828cd04cd4dbb81a8e18b669f32a8/portrait-of-a-young-casual-man-holding-up-board-with-national-flag-e9e5e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850" y="1543588"/>
            <a:ext cx="1087293" cy="120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83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013789" y="2469416"/>
            <a:ext cx="3684182" cy="1560326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9 Domains</a:t>
            </a:r>
            <a:endParaRPr lang="en-US" sz="40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8240234" y="5328240"/>
            <a:ext cx="2456121" cy="1414130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 Black" panose="020B0A04020102020204" pitchFamily="34" charset="0"/>
              </a:rPr>
              <a:t>Health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809355" y="183285"/>
            <a:ext cx="4710223" cy="1614377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 Black" panose="020B0A04020102020204" pitchFamily="34" charset="0"/>
              </a:rPr>
              <a:t>Psychological Wellbeing 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823249" y="368592"/>
            <a:ext cx="2842435" cy="1414130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 Black" panose="020B0A04020102020204" pitchFamily="34" charset="0"/>
              </a:rPr>
              <a:t>Time</a:t>
            </a:r>
            <a:r>
              <a:rPr lang="en-US" sz="3600" dirty="0" smtClean="0">
                <a:latin typeface="Arial Black" panose="020B0A04020102020204" pitchFamily="34" charset="0"/>
              </a:rPr>
              <a:t> </a:t>
            </a:r>
            <a:r>
              <a:rPr lang="en-US" sz="3200" dirty="0" smtClean="0">
                <a:latin typeface="Arial Black" panose="020B0A04020102020204" pitchFamily="34" charset="0"/>
              </a:rPr>
              <a:t>Use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422756" y="2120748"/>
            <a:ext cx="3568995" cy="1414130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 Black" panose="020B0A04020102020204" pitchFamily="34" charset="0"/>
              </a:rPr>
              <a:t>Education 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699073" y="3746157"/>
            <a:ext cx="3420141" cy="1414130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 Black" panose="020B0A04020102020204" pitchFamily="34" charset="0"/>
              </a:rPr>
              <a:t>Cultural Diversity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897721" y="5174512"/>
            <a:ext cx="4075811" cy="1572733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 Black" panose="020B0A04020102020204" pitchFamily="34" charset="0"/>
              </a:rPr>
              <a:t>Good Governance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25817" y="4332768"/>
            <a:ext cx="3887972" cy="1683488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 Black" panose="020B0A04020102020204" pitchFamily="34" charset="0"/>
              </a:rPr>
              <a:t>Community Vitality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88799" y="2592076"/>
            <a:ext cx="2831314" cy="1367253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 Black" panose="020B0A04020102020204" pitchFamily="34" charset="0"/>
              </a:rPr>
              <a:t>Ecology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66059" y="444354"/>
            <a:ext cx="3191541" cy="1414130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 Black" panose="020B0A04020102020204" pitchFamily="34" charset="0"/>
              </a:rPr>
              <a:t>Living Standard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12" name="Down Arrow 11"/>
          <p:cNvSpPr/>
          <p:nvPr/>
        </p:nvSpPr>
        <p:spPr>
          <a:xfrm rot="7637875">
            <a:off x="3663273" y="1253508"/>
            <a:ext cx="701749" cy="187381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10981308">
            <a:off x="5681021" y="1832473"/>
            <a:ext cx="701749" cy="70242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15213554">
            <a:off x="7626769" y="2622597"/>
            <a:ext cx="701749" cy="92299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5400000">
            <a:off x="3298577" y="2757194"/>
            <a:ext cx="701749" cy="103702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18846364">
            <a:off x="7191476" y="3436194"/>
            <a:ext cx="701749" cy="254164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2162890">
            <a:off x="3624949" y="3410504"/>
            <a:ext cx="701749" cy="1332191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5505005" y="3959329"/>
            <a:ext cx="701749" cy="121518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 rot="14367903">
            <a:off x="7650031" y="880203"/>
            <a:ext cx="701749" cy="252536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 rot="17684136">
            <a:off x="7678147" y="3148840"/>
            <a:ext cx="701749" cy="160854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7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686" y="293914"/>
            <a:ext cx="11647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Policy Formulation Process in Bhutan(4k)</a:t>
            </a:r>
            <a:endParaRPr lang="en-US" sz="36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24542" y="2939809"/>
            <a:ext cx="1654629" cy="718457"/>
          </a:xfrm>
          <a:prstGeom prst="round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LDC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667000" y="2939810"/>
            <a:ext cx="1654629" cy="718457"/>
          </a:xfrm>
          <a:prstGeom prst="round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DDC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194226" y="2939808"/>
            <a:ext cx="1654629" cy="718457"/>
          </a:xfrm>
          <a:prstGeom prst="round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Cabinet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170717" y="2939809"/>
            <a:ext cx="1654629" cy="718457"/>
          </a:xfrm>
          <a:prstGeom prst="round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GNHC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079171" y="3168408"/>
            <a:ext cx="587829" cy="261258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321630" y="3167743"/>
            <a:ext cx="849088" cy="261923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6825346" y="3168408"/>
            <a:ext cx="1368880" cy="261258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687661" y="1367759"/>
            <a:ext cx="2325461" cy="9144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7030A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sectorial policies for govt. approval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792309" y="4216677"/>
            <a:ext cx="2260147" cy="914400"/>
          </a:xfrm>
          <a:prstGeom prst="roundRect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Coordinate policy formulation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403523" y="4136904"/>
            <a:ext cx="2445803" cy="1073947"/>
          </a:xfrm>
          <a:prstGeom prst="roundRect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Formulation of five year plans with government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5755824" y="2303597"/>
            <a:ext cx="296633" cy="638517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16200000">
            <a:off x="5222625" y="3791787"/>
            <a:ext cx="555478" cy="28002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 rot="10640652">
            <a:off x="6428796" y="3660716"/>
            <a:ext cx="276227" cy="47694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uble Brace 23"/>
          <p:cNvSpPr/>
          <p:nvPr/>
        </p:nvSpPr>
        <p:spPr>
          <a:xfrm>
            <a:off x="9998541" y="2943169"/>
            <a:ext cx="1518545" cy="711069"/>
          </a:xfrm>
          <a:prstGeom prst="bracePair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Approval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01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ww.marymartin.com/web/mmbs/BookImages/150000/148447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830" y="1005231"/>
            <a:ext cx="4851398" cy="40739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3318" name="Picture 6" descr="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15" y="1005231"/>
            <a:ext cx="3913414" cy="40603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0040157">
            <a:off x="6090547" y="1981081"/>
            <a:ext cx="33088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Agriculture development attributed to </a:t>
            </a:r>
            <a:r>
              <a:rPr lang="en-US" sz="2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Dasho</a:t>
            </a:r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Nishioka</a:t>
            </a:r>
            <a:endParaRPr lang="en-US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5143" y="5176157"/>
            <a:ext cx="120359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A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museum to commemorate the man who 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modernized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agriculture in Bhutan, the late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Dasho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Keiji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Nishioka</a:t>
            </a:r>
            <a:endParaRPr lang="en-US" sz="2400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Regarded as father of agriculture revolution in Bhutan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Born in Japan but lived for Bhutan (As cited in Bhutanese history)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45143" y="186792"/>
            <a:ext cx="10308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Significant Achievements (4k)</a:t>
            </a:r>
            <a:endParaRPr lang="en-US" sz="4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26" name="Picture 2" descr="http://www.kuenselonline.com/wp-content/uploads/2016/05/IMG_1066-500x3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942" y="1005231"/>
            <a:ext cx="2544989" cy="4060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339942" y="1347769"/>
            <a:ext cx="2502416" cy="523220"/>
          </a:xfrm>
          <a:prstGeom prst="rect">
            <a:avLst/>
          </a:prstGeom>
          <a:solidFill>
            <a:srgbClr val="00B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Nishioka</a:t>
            </a:r>
            <a:r>
              <a:rPr lang="en-US" sz="28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bridge</a:t>
            </a:r>
            <a:endParaRPr lang="en-US" sz="28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355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tashigroup.bt/wp-content/uploads/2009/11/brewery_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58" y="1164622"/>
            <a:ext cx="4926855" cy="23763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268" name="Picture 4" descr="http://www.pendencement.com.bt/wp-content/uploads/2015/04/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857" y="1164621"/>
            <a:ext cx="5302909" cy="23763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270" name="Picture 6" descr="http://www.southasianmedia.net/sam_data/story/images/bhutan-to-start-three-more-major-hydro-power-projects-080220141348347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4016417"/>
            <a:ext cx="5921828" cy="24823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Rounded Rectangle 1"/>
          <p:cNvSpPr/>
          <p:nvPr/>
        </p:nvSpPr>
        <p:spPr>
          <a:xfrm>
            <a:off x="415844" y="3540991"/>
            <a:ext cx="3638015" cy="4645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Pasakha</a:t>
            </a:r>
            <a:r>
              <a:rPr lang="en-US" sz="2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Industrial Zone</a:t>
            </a:r>
            <a:endParaRPr lang="en-US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870452" y="3544949"/>
            <a:ext cx="3657600" cy="50453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Arial Black" panose="020B0A04020102020204" pitchFamily="34" charset="0"/>
              </a:rPr>
              <a:t>Gomtu</a:t>
            </a:r>
            <a:r>
              <a:rPr lang="en-US" sz="2000" dirty="0" smtClean="0">
                <a:latin typeface="Arial Black" panose="020B0A04020102020204" pitchFamily="34" charset="0"/>
              </a:rPr>
              <a:t> Cement Factory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341523" y="6498772"/>
            <a:ext cx="4594163" cy="3592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Arial Black" panose="020B0A04020102020204" pitchFamily="34" charset="0"/>
              </a:rPr>
              <a:t>Tala</a:t>
            </a:r>
            <a:r>
              <a:rPr lang="en-US" sz="2000" dirty="0" smtClean="0">
                <a:latin typeface="Arial Black" panose="020B0A04020102020204" pitchFamily="34" charset="0"/>
              </a:rPr>
              <a:t> Hydroelectric Project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5844" y="376915"/>
            <a:ext cx="11177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Major Industries established in Bhutan(4k)</a:t>
            </a:r>
            <a:endParaRPr lang="en-US" sz="36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344" y="49791"/>
            <a:ext cx="3657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Contd</a:t>
            </a:r>
            <a:r>
              <a:rPr lang="en-US" dirty="0" smtClean="0">
                <a:solidFill>
                  <a:srgbClr val="FF0000"/>
                </a:solidFill>
              </a:rPr>
              <a:t>……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83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96088"/>
              </p:ext>
            </p:extLst>
          </p:nvPr>
        </p:nvGraphicFramePr>
        <p:xfrm>
          <a:off x="250371" y="827315"/>
          <a:ext cx="11767458" cy="5921827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6419847"/>
                <a:gridCol w="5347611"/>
              </a:tblGrid>
              <a:tr h="102545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>
                          <a:effectLst/>
                          <a:latin typeface="Arial Black" panose="020B0A04020102020204" pitchFamily="34" charset="0"/>
                        </a:rPr>
                        <a:t>Generating Projects</a:t>
                      </a:r>
                      <a:endParaRPr lang="en-US" sz="4400" b="1" i="0" u="none" strike="noStrike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7927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Chukha</a:t>
                      </a:r>
                      <a:r>
                        <a:rPr lang="en-US" sz="3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Hydropower Plant</a:t>
                      </a:r>
                      <a:endParaRPr lang="en-US" sz="3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336 </a:t>
                      </a:r>
                      <a:r>
                        <a:rPr lang="en-US" sz="3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Megawatt</a:t>
                      </a:r>
                      <a:endParaRPr lang="en-US" sz="3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97927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Basochhu</a:t>
                      </a:r>
                      <a:r>
                        <a:rPr lang="en-US" sz="3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Hydropower Plant</a:t>
                      </a:r>
                      <a:endParaRPr lang="en-US" sz="3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 Megawatt</a:t>
                      </a:r>
                      <a:endParaRPr lang="en-US" sz="3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97927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Kurichhu</a:t>
                      </a:r>
                      <a:r>
                        <a:rPr lang="en-US" sz="3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Hydropower Plant</a:t>
                      </a:r>
                      <a:endParaRPr lang="en-US" sz="3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Megawatt</a:t>
                      </a:r>
                      <a:endParaRPr lang="en-US" sz="3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97927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Tala</a:t>
                      </a:r>
                      <a:r>
                        <a:rPr lang="en-US" sz="3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Hydropower Plant</a:t>
                      </a:r>
                      <a:endParaRPr lang="en-US" sz="3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1020 Megawatt</a:t>
                      </a:r>
                      <a:endParaRPr lang="en-US" sz="3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97927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Dagachhu Hydropower Plant</a:t>
                      </a:r>
                      <a:endParaRPr lang="en-US" sz="32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 Megawatt</a:t>
                      </a:r>
                      <a:endParaRPr lang="en-US" sz="3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0371" y="0"/>
            <a:ext cx="1051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Hydropower in Bhutan(4k)</a:t>
            </a:r>
            <a:endParaRPr lang="en-US" sz="4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99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91710"/>
              </p:ext>
            </p:extLst>
          </p:nvPr>
        </p:nvGraphicFramePr>
        <p:xfrm>
          <a:off x="119743" y="0"/>
          <a:ext cx="11985172" cy="67792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92883"/>
                <a:gridCol w="3892289"/>
              </a:tblGrid>
              <a:tr h="52765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3600" b="1" u="none" strike="noStrike" dirty="0"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On-going Projects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0027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Kholongchhu</a:t>
                      </a:r>
                      <a:r>
                        <a:rPr lang="en-US" sz="3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Hydropower Plant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 Megawatt</a:t>
                      </a:r>
                      <a:endParaRPr lang="en-US" sz="3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70027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Bunakha</a:t>
                      </a:r>
                      <a:r>
                        <a:rPr lang="en-US" sz="3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Hydropower Plant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 Megawatt</a:t>
                      </a:r>
                      <a:endParaRPr lang="en-US" sz="3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70027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Wangchhu</a:t>
                      </a:r>
                      <a:r>
                        <a:rPr lang="en-US" sz="3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Hydropower Plant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570 Megawatt</a:t>
                      </a:r>
                      <a:endParaRPr lang="en-US" sz="3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70027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Chamkharchhu</a:t>
                      </a:r>
                      <a:r>
                        <a:rPr lang="en-US" sz="3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Hydropower Plant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770 Megawatt</a:t>
                      </a:r>
                      <a:endParaRPr lang="en-US" sz="3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624533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Punatshangchhu</a:t>
                      </a:r>
                      <a:r>
                        <a:rPr lang="en-US" sz="3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-I Hydropower Plant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 Megawatt</a:t>
                      </a:r>
                      <a:endParaRPr lang="en-US" sz="3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624533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Punatshangchhu</a:t>
                      </a:r>
                      <a:r>
                        <a:rPr lang="en-US" sz="3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-II Hydropower Plant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990 Megawatt</a:t>
                      </a:r>
                      <a:endParaRPr lang="en-US" sz="3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70027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Amochhu</a:t>
                      </a:r>
                      <a:r>
                        <a:rPr lang="en-US" sz="3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Hydropower Plant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 Megawatt</a:t>
                      </a:r>
                      <a:endParaRPr lang="en-US" sz="3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70027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Digala</a:t>
                      </a:r>
                      <a:r>
                        <a:rPr lang="en-US" sz="3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Hydropower Plant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670 Megawatt</a:t>
                      </a:r>
                      <a:endParaRPr lang="en-US" sz="3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70027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Shingkhar Hydropower Plant</a:t>
                      </a:r>
                      <a:endParaRPr lang="en-US" sz="3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570 Megawatt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70027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Mangdechhu Hydropower Plant</a:t>
                      </a:r>
                      <a:endParaRPr lang="en-US" sz="3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670 Megawatt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70027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Nikachhu Hydropower Plant</a:t>
                      </a:r>
                      <a:endParaRPr lang="en-US" sz="3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 Megawatt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70027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Kurichhu</a:t>
                      </a:r>
                      <a:r>
                        <a:rPr lang="en-US" sz="3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Hydropower Plant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401 Megawatt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99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612826"/>
              </p:ext>
            </p:extLst>
          </p:nvPr>
        </p:nvGraphicFramePr>
        <p:xfrm>
          <a:off x="206828" y="849394"/>
          <a:ext cx="11789228" cy="5856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4614"/>
                <a:gridCol w="5894614"/>
              </a:tblGrid>
              <a:tr h="732026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Year</a:t>
                      </a:r>
                      <a:endParaRPr lang="en-US" sz="3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GDP in USD</a:t>
                      </a:r>
                      <a:endParaRPr lang="en-US" sz="3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732026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Arial Black" panose="020B0A04020102020204" pitchFamily="34" charset="0"/>
                        </a:rPr>
                        <a:t>1985</a:t>
                      </a:r>
                      <a:endParaRPr lang="en-US" sz="32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Arial Black" panose="020B0A04020102020204" pitchFamily="34" charset="0"/>
                        </a:rPr>
                        <a:t>175</a:t>
                      </a:r>
                      <a:endParaRPr lang="en-US" sz="32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732026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Arial Black" panose="020B0A04020102020204" pitchFamily="34" charset="0"/>
                        </a:rPr>
                        <a:t>1990</a:t>
                      </a:r>
                      <a:endParaRPr lang="en-US" sz="32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Arial Black" panose="020B0A04020102020204" pitchFamily="34" charset="0"/>
                        </a:rPr>
                        <a:t>279</a:t>
                      </a:r>
                      <a:endParaRPr lang="en-US" sz="32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732026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Arial Black" panose="020B0A04020102020204" pitchFamily="34" charset="0"/>
                        </a:rPr>
                        <a:t>1995</a:t>
                      </a:r>
                      <a:endParaRPr lang="en-US" sz="32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Arial Black" panose="020B0A04020102020204" pitchFamily="34" charset="0"/>
                        </a:rPr>
                        <a:t>294</a:t>
                      </a:r>
                      <a:endParaRPr lang="en-US" sz="32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732026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Arial Black" panose="020B0A04020102020204" pitchFamily="34" charset="0"/>
                        </a:rPr>
                        <a:t>2000</a:t>
                      </a:r>
                      <a:endParaRPr lang="en-US" sz="32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Arial Black" panose="020B0A04020102020204" pitchFamily="34" charset="0"/>
                        </a:rPr>
                        <a:t>460</a:t>
                      </a:r>
                      <a:endParaRPr lang="en-US" sz="32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732026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Arial Black" panose="020B0A04020102020204" pitchFamily="34" charset="0"/>
                        </a:rPr>
                        <a:t>2005</a:t>
                      </a:r>
                      <a:endParaRPr lang="en-US" sz="32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Arial Black" panose="020B0A04020102020204" pitchFamily="34" charset="0"/>
                        </a:rPr>
                        <a:t>828</a:t>
                      </a:r>
                      <a:endParaRPr lang="en-US" sz="32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732026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Arial Black" panose="020B0A04020102020204" pitchFamily="34" charset="0"/>
                        </a:rPr>
                        <a:t>2008</a:t>
                      </a:r>
                      <a:endParaRPr lang="en-US" sz="32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Arial Black" panose="020B0A04020102020204" pitchFamily="34" charset="0"/>
                        </a:rPr>
                        <a:t>1280</a:t>
                      </a:r>
                      <a:endParaRPr lang="en-US" sz="32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732026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Arial Black" panose="020B0A04020102020204" pitchFamily="34" charset="0"/>
                        </a:rPr>
                        <a:t>2015</a:t>
                      </a:r>
                      <a:endParaRPr lang="en-US" sz="32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Arial Black" panose="020B0A04020102020204" pitchFamily="34" charset="0"/>
                        </a:rPr>
                        <a:t>2 billion</a:t>
                      </a:r>
                      <a:endParaRPr lang="en-US" sz="32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35429" y="108856"/>
            <a:ext cx="9252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GDP from 1985-2015(4k)</a:t>
            </a:r>
            <a:endParaRPr lang="en-US" sz="4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63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6943523"/>
              </p:ext>
            </p:extLst>
          </p:nvPr>
        </p:nvGraphicFramePr>
        <p:xfrm>
          <a:off x="97972" y="1012372"/>
          <a:ext cx="11919858" cy="5704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0115" y="3048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GDP Per Capita since 1980s(4k)</a:t>
            </a:r>
            <a:endParaRPr lang="en-US" sz="3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35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0"/>
            <a:ext cx="1158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Roles of King after 2008(4k)</a:t>
            </a:r>
            <a:endParaRPr lang="en-US" sz="4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60036742"/>
              </p:ext>
            </p:extLst>
          </p:nvPr>
        </p:nvGraphicFramePr>
        <p:xfrm>
          <a:off x="540656" y="707886"/>
          <a:ext cx="11270344" cy="5790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s://arpitastravelogue.files.wordpress.com/2015/10/jigme-khesar-namgyel-wangchuck-bhutan-crowns-0vxiwyak-j4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14" y="2340342"/>
            <a:ext cx="2449286" cy="2743288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31371" y="4844142"/>
            <a:ext cx="5388429" cy="1545772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influence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addressing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issues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851072" y="751228"/>
            <a:ext cx="5388429" cy="1545772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over armed force personnel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20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172" y="0"/>
            <a:ext cx="11680371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Challenges</a:t>
            </a: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GNH, a fine concept but how to quantify</a:t>
            </a: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Threat of globalization and media</a:t>
            </a: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Poor human capital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Shortage of manpower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Sustainability of hydropower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Still major authority lies with king</a:t>
            </a:r>
          </a:p>
        </p:txBody>
      </p:sp>
    </p:spTree>
    <p:extLst>
      <p:ext uri="{BB962C8B-B14F-4D97-AF65-F5344CB8AC3E}">
        <p14:creationId xmlns:p14="http://schemas.microsoft.com/office/powerpoint/2010/main" val="208911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814207" y="146547"/>
            <a:ext cx="4727862" cy="46759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Outline</a:t>
            </a:r>
            <a:endParaRPr lang="en-US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24782" y="1764428"/>
            <a:ext cx="8998526" cy="61479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General Concepts of Leadership</a:t>
            </a:r>
            <a:endParaRPr lang="en-US" sz="36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24782" y="2634586"/>
            <a:ext cx="8998526" cy="5411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Arial Black" panose="020B0A04020102020204" pitchFamily="34" charset="0"/>
              </a:rPr>
              <a:t>Leaders in Bhutan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24783" y="3438161"/>
            <a:ext cx="8998525" cy="55938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Arial Black" panose="020B0A04020102020204" pitchFamily="34" charset="0"/>
              </a:rPr>
              <a:t>Bhutan’s path to development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24783" y="4259923"/>
            <a:ext cx="8998525" cy="5593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Arial Black" panose="020B0A04020102020204" pitchFamily="34" charset="0"/>
              </a:rPr>
              <a:t>Significant Achievements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24783" y="5085190"/>
            <a:ext cx="8998525" cy="5818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Arial Black" panose="020B0A04020102020204" pitchFamily="34" charset="0"/>
              </a:rPr>
              <a:t>Challenges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24782" y="5954553"/>
            <a:ext cx="8998525" cy="542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Arial Black" panose="020B0A04020102020204" pitchFamily="34" charset="0"/>
              </a:rPr>
              <a:t>Policy measures &amp; conclusion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24789" y="865045"/>
            <a:ext cx="8998526" cy="61479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Country Profile</a:t>
            </a:r>
            <a:endParaRPr lang="en-US" sz="36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4098" name="Picture 2" descr="http://www.nailthedeal.com/static/team/2015/0421/142959815676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106386" y="2905128"/>
            <a:ext cx="6090980" cy="161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01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83029"/>
            <a:ext cx="1153885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Policy measures &amp; conclusion</a:t>
            </a: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ocus on tourism sector</a:t>
            </a: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Attract FDI and drive win-win situation</a:t>
            </a: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Empower universities and academic institutions</a:t>
            </a: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Set up export-oriented industries through FDI</a:t>
            </a: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Brand Bhutan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46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1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427" y="386834"/>
            <a:ext cx="968432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400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Arial Black" panose="020B0A04020102020204" pitchFamily="34" charset="0"/>
              </a:rPr>
              <a:t>Location: N = China,</a:t>
            </a:r>
          </a:p>
          <a:p>
            <a:r>
              <a:rPr lang="en-US" sz="3600" dirty="0">
                <a:latin typeface="Arial Black" panose="020B0A04020102020204" pitchFamily="34" charset="0"/>
              </a:rPr>
              <a:t> </a:t>
            </a:r>
            <a:r>
              <a:rPr lang="en-US" sz="3600" dirty="0" smtClean="0">
                <a:latin typeface="Arial Black" panose="020B0A04020102020204" pitchFamily="34" charset="0"/>
              </a:rPr>
              <a:t>   S = India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3600" dirty="0" smtClean="0">
              <a:latin typeface="Arial Black" panose="020B0A040201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Arial Black" panose="020B0A04020102020204" pitchFamily="34" charset="0"/>
              </a:rPr>
              <a:t>Total Pop: 0.746m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3600" dirty="0" smtClean="0">
              <a:latin typeface="Arial Black" panose="020B0A040201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Arial Black" panose="020B0A04020102020204" pitchFamily="34" charset="0"/>
              </a:rPr>
              <a:t>Land Area: </a:t>
            </a:r>
          </a:p>
          <a:p>
            <a:r>
              <a:rPr lang="en-US" sz="3600" dirty="0">
                <a:latin typeface="Arial Black" panose="020B0A04020102020204" pitchFamily="34" charset="0"/>
              </a:rPr>
              <a:t> </a:t>
            </a:r>
            <a:r>
              <a:rPr lang="en-US" sz="3600" dirty="0" smtClean="0">
                <a:latin typeface="Arial Black" panose="020B0A04020102020204" pitchFamily="34" charset="0"/>
              </a:rPr>
              <a:t>   38,394 sq.km</a:t>
            </a:r>
          </a:p>
          <a:p>
            <a:endParaRPr lang="en-US" sz="4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10441" y="134094"/>
            <a:ext cx="5309755" cy="6785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Country Profile</a:t>
            </a:r>
          </a:p>
        </p:txBody>
      </p:sp>
      <p:pic>
        <p:nvPicPr>
          <p:cNvPr id="8" name="Picture 2" descr="https://scontent.xx.fbcdn.net/v/t1.0-9/13615068_10154296522828186_156109500512743475_n.jpg?oh=7bd025b9b86fc9d80d851589b39ff47e&amp;oe=5835027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209" y="1"/>
            <a:ext cx="62587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47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036" y="474200"/>
            <a:ext cx="10432473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 dirty="0" smtClean="0">
                <a:latin typeface="Arial Black" panose="020B0A04020102020204" pitchFamily="34" charset="0"/>
              </a:rPr>
              <a:t>Religion: Buddhism &amp; Hinduism</a:t>
            </a:r>
            <a:endParaRPr lang="en-US" sz="3600" baseline="-25000" dirty="0" smtClean="0">
              <a:latin typeface="Arial Black" panose="020B0A04020102020204" pitchFamily="34" charset="0"/>
            </a:endParaRPr>
          </a:p>
          <a:p>
            <a:endParaRPr lang="en-US" sz="3600" baseline="-25000" dirty="0" smtClean="0"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 dirty="0" smtClean="0">
                <a:latin typeface="Arial Black" panose="020B0A04020102020204" pitchFamily="34" charset="0"/>
              </a:rPr>
              <a:t>Government: Democracy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3600" baseline="-25000" dirty="0" smtClean="0"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 dirty="0" smtClean="0">
                <a:latin typeface="Arial Black" panose="020B0A04020102020204" pitchFamily="34" charset="0"/>
              </a:rPr>
              <a:t>PCI: $2837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3600" baseline="-25000" dirty="0" smtClean="0"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 dirty="0" smtClean="0">
                <a:latin typeface="Arial Black" panose="020B0A04020102020204" pitchFamily="34" charset="0"/>
              </a:rPr>
              <a:t>Life Expectancy:</a:t>
            </a:r>
          </a:p>
          <a:p>
            <a:endParaRPr lang="en-US" sz="3600" dirty="0" smtClean="0"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 dirty="0" smtClean="0">
                <a:latin typeface="Arial Black" panose="020B0A04020102020204" pitchFamily="34" charset="0"/>
              </a:rPr>
              <a:t>Female: 70.51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3600" baseline="-25000" dirty="0" smtClean="0"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 dirty="0" smtClean="0">
                <a:latin typeface="Arial Black" panose="020B0A04020102020204" pitchFamily="34" charset="0"/>
              </a:rPr>
              <a:t>Male: 69.51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>
              <a:latin typeface="Arial Black" panose="020B0A04020102020204" pitchFamily="34" charset="0"/>
            </a:endParaRPr>
          </a:p>
        </p:txBody>
      </p:sp>
      <p:pic>
        <p:nvPicPr>
          <p:cNvPr id="3" name="Picture 4" descr="http://www.bhutanmajestictravel.com/wp-content/uploads/2010/10/Buddhist-Monks-Bhut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194955"/>
            <a:ext cx="5464627" cy="27120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pbs.twimg.com/media/CahmtM5UYAECpb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057765"/>
            <a:ext cx="5746665" cy="27688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1500" y="0"/>
            <a:ext cx="2327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Contd</a:t>
            </a:r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…</a:t>
            </a:r>
            <a:endParaRPr lang="en-US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2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27361" y="81359"/>
            <a:ext cx="8998526" cy="61479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General Concepts of Leadership</a:t>
            </a:r>
            <a:endParaRPr lang="en-US" sz="36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082" y="696157"/>
            <a:ext cx="1195993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Arial Black" panose="020B0A04020102020204" pitchFamily="34" charset="0"/>
              </a:rPr>
              <a:t>Great leaders possess dazzling social intelligence, a zest for change, and above all, vision that allows them to set their sights on things that truly merit attention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Arial Black" panose="020B0A04020102020204" pitchFamily="34" charset="0"/>
              </a:rPr>
              <a:t>A leader must possess compassion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Arial Black" panose="020B0A04020102020204" pitchFamily="34" charset="0"/>
              </a:rPr>
              <a:t>Well educated and skilled tends to be better at doing things differently</a:t>
            </a:r>
            <a:endParaRPr lang="en-US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1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ennstatermag.files.wordpress.com/2013/06/p1010043_five_kings_marlyn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17456"/>
            <a:ext cx="12115800" cy="59430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6136" y="0"/>
            <a:ext cx="110559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Leaders since 1907</a:t>
            </a:r>
            <a:endParaRPr lang="en-US" sz="4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34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Jigme Dorji Wangchuck of Bhut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57" y="272143"/>
            <a:ext cx="3712029" cy="5797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Rounded Rectangle 1"/>
          <p:cNvSpPr/>
          <p:nvPr/>
        </p:nvSpPr>
        <p:spPr>
          <a:xfrm>
            <a:off x="685800" y="5882359"/>
            <a:ext cx="2441864" cy="6859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Third King (1952-1972)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897086" y="1224746"/>
            <a:ext cx="7917378" cy="7793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Father of Modern Bhutan</a:t>
            </a:r>
            <a:endParaRPr lang="en-US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97087" y="2286432"/>
            <a:ext cx="7917377" cy="7793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Five Year Planning started in 1961</a:t>
            </a:r>
            <a:endParaRPr lang="en-US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97087" y="3348119"/>
            <a:ext cx="7917377" cy="7793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Joining international community</a:t>
            </a:r>
            <a:endParaRPr lang="en-US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97087" y="4348349"/>
            <a:ext cx="7917377" cy="7793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Infrastructure development</a:t>
            </a:r>
            <a:endParaRPr lang="en-US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897086" y="5358168"/>
            <a:ext cx="7917378" cy="7793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Industrial policy for belter life</a:t>
            </a:r>
            <a:endParaRPr lang="en-US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9885802">
            <a:off x="52078" y="4469915"/>
            <a:ext cx="3755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Jigme</a:t>
            </a:r>
            <a:r>
              <a:rPr lang="en-US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Dorji</a:t>
            </a:r>
            <a:r>
              <a:rPr lang="en-US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Wangchuck</a:t>
            </a:r>
            <a:endParaRPr lang="en-US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6571" y="272143"/>
            <a:ext cx="7830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Leaders in Bhutan</a:t>
            </a:r>
            <a:endParaRPr lang="en-US" sz="4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41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hellomagazine.com/imagenes/royalty/201110086306/king-of-bhutan-too-popular-for-reform-plans/0-25-969/king-bhutan--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2" y="214680"/>
            <a:ext cx="3211286" cy="61202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Rounded Rectangle 1"/>
          <p:cNvSpPr/>
          <p:nvPr/>
        </p:nvSpPr>
        <p:spPr>
          <a:xfrm>
            <a:off x="0" y="6120246"/>
            <a:ext cx="3075709" cy="5507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Fourth King (1972-2006)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293908" y="1865732"/>
            <a:ext cx="8582891" cy="5922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Arial Black" panose="020B0A04020102020204" pitchFamily="34" charset="0"/>
              </a:rPr>
              <a:t>Pouring of democracy in Bhutan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93909" y="713805"/>
            <a:ext cx="8582891" cy="871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Arial Black" panose="020B0A04020102020204" pitchFamily="34" charset="0"/>
              </a:rPr>
              <a:t>Introduced GNH as a development paradigm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293913" y="2714390"/>
            <a:ext cx="8582891" cy="5922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Arial Black" panose="020B0A04020102020204" pitchFamily="34" charset="0"/>
              </a:rPr>
              <a:t>Economic growth accelerated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93908" y="3546046"/>
            <a:ext cx="8582891" cy="5922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Step to Middle income country</a:t>
            </a:r>
            <a:endParaRPr lang="en-US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293908" y="4413897"/>
            <a:ext cx="8582891" cy="5922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Arial Black" panose="020B0A04020102020204" pitchFamily="34" charset="0"/>
              </a:rPr>
              <a:t>Dramatic increase in GDP per-capita 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293914" y="5281748"/>
            <a:ext cx="8582891" cy="5922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Arial Black" panose="020B0A04020102020204" pitchFamily="34" charset="0"/>
              </a:rPr>
              <a:t>Focus on hydropower development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293908" y="6099464"/>
            <a:ext cx="8582891" cy="5922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Arial Black" panose="020B0A04020102020204" pitchFamily="34" charset="0"/>
              </a:rPr>
              <a:t>Industrial development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9059710">
            <a:off x="-375062" y="3587196"/>
            <a:ext cx="3450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Jigme</a:t>
            </a: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Singye</a:t>
            </a: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Wangchuck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93911" y="30014"/>
            <a:ext cx="2747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Contd</a:t>
            </a:r>
            <a:r>
              <a:rPr lang="en-US" dirty="0" smtClean="0">
                <a:solidFill>
                  <a:srgbClr val="FF0000"/>
                </a:solidFill>
              </a:rPr>
              <a:t>…….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41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426527" y="2925040"/>
            <a:ext cx="3273137" cy="1335233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Pillars</a:t>
            </a:r>
            <a:endParaRPr lang="en-US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416636" y="2706833"/>
            <a:ext cx="3699164" cy="1704109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Environment Conservation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3909" y="2679985"/>
            <a:ext cx="3693969" cy="1818410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Arial Black" panose="020B0A04020102020204" pitchFamily="34" charset="0"/>
              </a:rPr>
              <a:t>Good Governance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797878" y="5008419"/>
            <a:ext cx="4753840" cy="1776845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Promotion &amp; Preservation of Culture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57943" y="1175656"/>
            <a:ext cx="10667999" cy="1119437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Sustainable and Equitable Socio-economic Development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 rot="16200000">
            <a:off x="5763708" y="2169750"/>
            <a:ext cx="629947" cy="88063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5400000">
            <a:off x="5714997" y="4179741"/>
            <a:ext cx="719569" cy="88063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7626926" y="3118569"/>
            <a:ext cx="789709" cy="88063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0800000">
            <a:off x="3734245" y="3107736"/>
            <a:ext cx="785800" cy="88063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3909" y="104344"/>
            <a:ext cx="11794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Bhutan’s path to development since 1972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(4k)</a:t>
            </a:r>
            <a:endParaRPr lang="en-US" sz="3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13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10513</TotalTime>
  <Words>558</Words>
  <Application>Microsoft Office PowerPoint</Application>
  <PresentationFormat>Widescreen</PresentationFormat>
  <Paragraphs>171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Prem Prasad Dhungyel</dc:creator>
  <cp:lastModifiedBy>Prem Prasad Dhungyel</cp:lastModifiedBy>
  <cp:revision>127</cp:revision>
  <dcterms:created xsi:type="dcterms:W3CDTF">2016-06-12T04:31:49Z</dcterms:created>
  <dcterms:modified xsi:type="dcterms:W3CDTF">2016-07-14T04:05:45Z</dcterms:modified>
</cp:coreProperties>
</file>