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8" r:id="rId9"/>
    <p:sldId id="264" r:id="rId10"/>
    <p:sldId id="265" r:id="rId11"/>
    <p:sldId id="288" r:id="rId12"/>
    <p:sldId id="282" r:id="rId13"/>
    <p:sldId id="289" r:id="rId14"/>
    <p:sldId id="266" r:id="rId15"/>
    <p:sldId id="267" r:id="rId16"/>
    <p:sldId id="290" r:id="rId17"/>
    <p:sldId id="284" r:id="rId18"/>
    <p:sldId id="270" r:id="rId19"/>
    <p:sldId id="285" r:id="rId20"/>
    <p:sldId id="271" r:id="rId21"/>
    <p:sldId id="280" r:id="rId22"/>
    <p:sldId id="273" r:id="rId23"/>
    <p:sldId id="274" r:id="rId24"/>
    <p:sldId id="275" r:id="rId25"/>
    <p:sldId id="276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4" autoAdjust="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9069-6B7E-40F5-BA0C-02991F32533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ED6B-9860-401E-A532-72DD676A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ED6B-9860-401E-A532-72DD676A6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56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16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A627-4BF8-48F0-AA4E-EC9E7829FE9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4FAEF6-B3D0-4D3D-972C-CA5584D1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bfc.gov.n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701774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Conditions and Performance Measures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(MCPM)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Tool of Performance Monitoring in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of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(Policy Design and Implementation in Developing countries)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Resham Lal Kandel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Student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MEP15112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Country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Nepal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Affiliation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Federal Affairs and Local Development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37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MCPM ?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56" y="892366"/>
            <a:ext cx="10863943" cy="596563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monitoring/evaluation tool to assess the performance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assessment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duties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LBs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legal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 of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indicators:</a:t>
            </a:r>
          </a:p>
          <a:p>
            <a:pPr marL="514350" indent="-514350">
              <a:buAutoNum type="arabicParenBoth"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(MC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criteria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to comply with the MCs if it is to be eligible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receive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grants from the central government.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MCs are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statutory requirements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LBs as provisioned in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LSGA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associated acts, rules,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directives.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MCs are core functional areas of LBs such as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budgeting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financial management, functioning of various committees, transparency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85" y="78688"/>
            <a:ext cx="10515600" cy="769612"/>
          </a:xfrm>
        </p:spPr>
        <p:txBody>
          <a:bodyPr/>
          <a:lstStyle/>
          <a:p>
            <a:pPr algn="ctr"/>
            <a:r>
              <a:rPr lang="en-US" dirty="0" smtClean="0"/>
              <a:t>(1) MC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50806"/>
              </p:ext>
            </p:extLst>
          </p:nvPr>
        </p:nvGraphicFramePr>
        <p:xfrm>
          <a:off x="381000" y="721587"/>
          <a:ext cx="11811000" cy="618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271"/>
                <a:gridCol w="3900394"/>
                <a:gridCol w="3127070"/>
                <a:gridCol w="3881265"/>
              </a:tblGrid>
              <a:tr h="332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DDC indicators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VDC indicators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Municipality indicators</a:t>
                      </a:r>
                      <a:endParaRPr lang="en-US" sz="1600" dirty="0"/>
                    </a:p>
                  </a:txBody>
                  <a:tcPr/>
                </a:tc>
              </a:tr>
              <a:tr h="815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 Budget and program approval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Annual Budget and program approval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Annual Budget and program approval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74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 progress appraisal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Annual progress appraisal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Annual progress appraisal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74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 and quarterly progress report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Grant utilization and accounting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Annual and quarterly progress report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15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Internal audit and VDCs final audit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 audit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Account operation of Municipality </a:t>
                      </a:r>
                      <a:r>
                        <a:rPr lang="en-US" sz="1600" baseline="0" dirty="0" smtClean="0"/>
                        <a:t>Fund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74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 operation of District Development</a:t>
                      </a:r>
                      <a:r>
                        <a:rPr lang="en-US" sz="1600" baseline="0" dirty="0" smtClean="0"/>
                        <a:t> 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Inventory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Tax and record of internal revenue source</a:t>
                      </a:r>
                      <a:endParaRPr lang="en-US" sz="1600" dirty="0"/>
                    </a:p>
                  </a:txBody>
                  <a:tcPr/>
                </a:tc>
              </a:tr>
              <a:tr h="397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 and record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security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</a:t>
                      </a:r>
                      <a:r>
                        <a:rPr lang="en-US" sz="1600" baseline="0" dirty="0" smtClean="0"/>
                        <a:t> and irregularity rectification</a:t>
                      </a:r>
                      <a:endParaRPr lang="en-US" sz="1600" dirty="0"/>
                    </a:p>
                  </a:txBody>
                  <a:tcPr/>
                </a:tc>
              </a:tr>
              <a:tr h="397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 audit and record of irregularities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Personnel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Assets management</a:t>
                      </a:r>
                      <a:endParaRPr lang="en-US" sz="1600" dirty="0"/>
                    </a:p>
                  </a:txBody>
                  <a:tcPr/>
                </a:tc>
              </a:tr>
              <a:tr h="574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Inventory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 construction and design approval</a:t>
                      </a:r>
                      <a:endParaRPr lang="en-US" sz="1600" dirty="0"/>
                    </a:p>
                  </a:txBody>
                  <a:tcPr/>
                </a:tc>
              </a:tr>
              <a:tr h="574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Personnel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Publication of revenue and expenditure details and tax rate</a:t>
                      </a:r>
                      <a:endParaRPr lang="en-US" sz="1600" dirty="0"/>
                    </a:p>
                  </a:txBody>
                  <a:tcPr/>
                </a:tc>
              </a:tr>
              <a:tr h="332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Personnel management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Measures (PM)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3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score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areas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help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delivery capacity and efficiency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LBs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annual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will depend on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 achieved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PMs.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direct the LBs to monitor its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 function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improve internal working capacity and to compare its activities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 of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party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bench marking.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7788"/>
          </a:xfrm>
        </p:spPr>
        <p:txBody>
          <a:bodyPr/>
          <a:lstStyle/>
          <a:p>
            <a:pPr algn="ctr"/>
            <a:r>
              <a:rPr lang="en-US" dirty="0" smtClean="0"/>
              <a:t>(2) Performance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8574"/>
              </p:ext>
            </p:extLst>
          </p:nvPr>
        </p:nvGraphicFramePr>
        <p:xfrm>
          <a:off x="1" y="670202"/>
          <a:ext cx="12191999" cy="618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21"/>
                <a:gridCol w="7964644"/>
                <a:gridCol w="3020234"/>
              </a:tblGrid>
              <a:tr h="427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1629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DDC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Planning and Budget Management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Resource mobilization and financial management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Budget release and program implementation</a:t>
                      </a:r>
                      <a:endParaRPr lang="en-US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Monitoring, Assessment Communication and Transparency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 Organization management and work responsibility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 areas-5</a:t>
                      </a:r>
                    </a:p>
                    <a:p>
                      <a:r>
                        <a:rPr lang="en-US" dirty="0" smtClean="0"/>
                        <a:t>Total number of indicators-46</a:t>
                      </a:r>
                      <a:endParaRPr lang="en-US" dirty="0"/>
                    </a:p>
                  </a:txBody>
                  <a:tcPr/>
                </a:tc>
              </a:tr>
              <a:tr h="1372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Municipality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Local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Financial resource mobilization</a:t>
                      </a:r>
                      <a:r>
                        <a:rPr lang="en-US" baseline="0" dirty="0" smtClean="0"/>
                        <a:t> and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Plan and program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Organization and HRD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Urban basic resource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 areas-5</a:t>
                      </a:r>
                    </a:p>
                    <a:p>
                      <a:r>
                        <a:rPr lang="en-US" dirty="0" smtClean="0"/>
                        <a:t>Total number of indicators-40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40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VDC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Formulation of participatory</a:t>
                      </a:r>
                      <a:r>
                        <a:rPr lang="en-US" baseline="0" dirty="0" smtClean="0"/>
                        <a:t> village development program, </a:t>
                      </a:r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group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Release and expenditure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Publication of income and expenditure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Implementation of social security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Personal record database, </a:t>
                      </a:r>
                      <a:r>
                        <a:rPr lang="en-US" dirty="0" smtClean="0"/>
                        <a:t>VDC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Citizen charter,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Public audit, public hearing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Internal resource management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 areas-13</a:t>
                      </a:r>
                    </a:p>
                    <a:p>
                      <a:r>
                        <a:rPr lang="en-US" dirty="0" smtClean="0"/>
                        <a:t>Total number of indicators-100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068" y="8654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MCPM works ?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0268" y="1566468"/>
            <a:ext cx="8921732" cy="5291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9461" y="6105644"/>
            <a:ext cx="3077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Source</a:t>
            </a:r>
            <a:r>
              <a:rPr lang="en-US" dirty="0">
                <a:latin typeface="Calibri" panose="020F0502020204030204" pitchFamily="34" charset="0"/>
              </a:rPr>
              <a:t>: LGCDP, 2010. P.19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1398" y="1367432"/>
            <a:ext cx="26888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600" b="0" i="0" u="none" strike="noStrike" baseline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affects the relations-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etween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politicians 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eople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government units 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lients</a:t>
            </a:r>
            <a:r>
              <a:rPr lang="en-US" sz="2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471710"/>
            <a:ext cx="8911687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Method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525" y="1240970"/>
            <a:ext cx="9969726" cy="56170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will be done on the set indicators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2 option–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or No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total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 Experts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(Evaluators)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to LBFC,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MoFALD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MoF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Appeal to LBFC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allocate the grants </a:t>
            </a:r>
          </a:p>
        </p:txBody>
      </p:sp>
    </p:spTree>
    <p:extLst>
      <p:ext uri="{BB962C8B-B14F-4D97-AF65-F5344CB8AC3E}">
        <p14:creationId xmlns:p14="http://schemas.microsoft.com/office/powerpoint/2010/main" val="758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"/>
            <a:ext cx="10515600" cy="762000"/>
          </a:xfrm>
        </p:spPr>
        <p:txBody>
          <a:bodyPr/>
          <a:lstStyle/>
          <a:p>
            <a:pPr algn="ctr"/>
            <a:r>
              <a:rPr lang="en-US" dirty="0" smtClean="0"/>
              <a:t>Criteria for </a:t>
            </a:r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G</a:t>
            </a:r>
            <a:r>
              <a:rPr lang="en-US" dirty="0" smtClean="0"/>
              <a:t>rants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91747"/>
              </p:ext>
            </p:extLst>
          </p:nvPr>
        </p:nvGraphicFramePr>
        <p:xfrm>
          <a:off x="158044" y="643466"/>
          <a:ext cx="11887200" cy="642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80"/>
                <a:gridCol w="4755187"/>
                <a:gridCol w="2356213"/>
                <a:gridCol w="4160520"/>
              </a:tblGrid>
              <a:tr h="3220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 rating</a:t>
                      </a:r>
                      <a:r>
                        <a:rPr lang="en-US" sz="1600" baseline="0" dirty="0" smtClean="0"/>
                        <a:t> and conditions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Reward/ sanction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Staff incentives</a:t>
                      </a:r>
                      <a:endParaRPr lang="en-US" sz="1600" dirty="0"/>
                    </a:p>
                  </a:txBody>
                  <a:tcPr/>
                </a:tc>
              </a:tr>
              <a:tr h="14929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topmost DDCs/Municipalities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top VDC in each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20% addition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First DDC/</a:t>
                      </a:r>
                      <a:r>
                        <a:rPr lang="en-US" sz="1600" baseline="0" dirty="0" smtClean="0"/>
                        <a:t> Municipality</a:t>
                      </a:r>
                      <a:r>
                        <a:rPr lang="en-US" sz="1600" dirty="0" smtClean="0"/>
                        <a:t> – NPR 300 thousand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Second DDC/ Municipality-NPR 250 thousand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Third</a:t>
                      </a:r>
                      <a:r>
                        <a:rPr lang="en-US" sz="1600" baseline="0" dirty="0" smtClean="0"/>
                        <a:t> DDC/Municipality- 200 thousand</a:t>
                      </a:r>
                      <a:endParaRPr lang="en-US" sz="1600" dirty="0"/>
                    </a:p>
                  </a:txBody>
                  <a:tcPr/>
                </a:tc>
              </a:tr>
              <a:tr h="556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Top 25%  DDCs/ Municipalities/VDCs (First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15% addition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 125 thousand for DDCs &amp;</a:t>
                      </a:r>
                      <a:r>
                        <a:rPr lang="en-US" sz="1600" baseline="0" dirty="0" smtClean="0"/>
                        <a:t> Municipalities</a:t>
                      </a:r>
                      <a:endParaRPr lang="en-US" sz="1600" dirty="0"/>
                    </a:p>
                  </a:txBody>
                  <a:tcPr/>
                </a:tc>
              </a:tr>
              <a:tr h="66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Second top</a:t>
                      </a:r>
                      <a:r>
                        <a:rPr lang="en-US" sz="1600" baseline="0" dirty="0" smtClean="0"/>
                        <a:t> 25% DDCs/</a:t>
                      </a:r>
                      <a:r>
                        <a:rPr lang="en-US" sz="1600" dirty="0" smtClean="0"/>
                        <a:t>Municipalities/VDCs</a:t>
                      </a:r>
                      <a:r>
                        <a:rPr lang="en-US" sz="1600" baseline="0" dirty="0" smtClean="0"/>
                        <a:t> (Second category)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10% addition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NPR 100 thousand DDCs &amp;</a:t>
                      </a:r>
                      <a:r>
                        <a:rPr lang="en-US" sz="1600" baseline="0" dirty="0" smtClean="0"/>
                        <a:t> Municipalities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790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Third 25% DDCs /Municipalities/VDCs ( Third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10% deduction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790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 25% DDCs/Municipalities/VDCs (Lowest</a:t>
                      </a:r>
                      <a:r>
                        <a:rPr lang="en-US" sz="1600" baseline="0" dirty="0" smtClean="0"/>
                        <a:t> category)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15% deduction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790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MC met but failed in PM (DDCs/Municipalities/VDCs)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20% deduction in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790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MC not met (DDCs/Municipalities/VDCs)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Lose all formula based grant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Note-</a:t>
                      </a:r>
                      <a:r>
                        <a:rPr lang="en-US" sz="1600" baseline="0" dirty="0" smtClean="0"/>
                        <a:t> In case of VDCs, DDC makes decisions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this System is Sustaining?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0" y="1549878"/>
            <a:ext cx="3217333" cy="46270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MCPM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are linked  	with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grant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prize/rewards.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75" y="1549878"/>
            <a:ext cx="8093725" cy="4645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275" y="6211669"/>
            <a:ext cx="809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Resham </a:t>
            </a:r>
            <a:r>
              <a:rPr lang="en-US" dirty="0" err="1" smtClean="0"/>
              <a:t>Kandel,LDO</a:t>
            </a:r>
            <a:r>
              <a:rPr lang="en-US" dirty="0" smtClean="0"/>
              <a:t>, </a:t>
            </a:r>
            <a:r>
              <a:rPr lang="en-US" dirty="0" err="1" smtClean="0"/>
              <a:t>Dolakha</a:t>
            </a:r>
            <a:r>
              <a:rPr lang="en-US" dirty="0" smtClean="0"/>
              <a:t> - Awarded as second best performing DDC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69926"/>
            <a:ext cx="10515600" cy="84673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Effect 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this system: How the performance status changed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66902"/>
            <a:ext cx="371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DDCs-District Development Committees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734" y="1543650"/>
            <a:ext cx="9824718" cy="49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4" y="647349"/>
            <a:ext cx="10123310" cy="104503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Effect of this system: How the performance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37" y="2282538"/>
            <a:ext cx="6133510" cy="4481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47" y="2282538"/>
            <a:ext cx="5952975" cy="44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0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0" y="1513114"/>
            <a:ext cx="9318171" cy="4659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governance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Performance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situation,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Performance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Development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–MCPM, its initiation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mainstreaming.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prospective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44" y="575734"/>
            <a:ext cx="10515600" cy="10245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was this system initiated?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0" y="1241777"/>
            <a:ext cx="10882489" cy="58024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abroad !!!</a:t>
            </a:r>
          </a:p>
          <a:p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(UNCDF)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Uganda-Piloting 1997, full fledge 2003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&amp; Mali-2001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Tanzania-2004, </a:t>
            </a:r>
            <a:r>
              <a:rPr lang="en-US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Bangladesh- piloting 2003, full fledge 2007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Indonesia,&amp; Pakistan- 2005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Ghana-2008</a:t>
            </a:r>
          </a:p>
          <a:p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has been transferred from developed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</a:p>
          <a:p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Uganda (MCPM)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Philippines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(LGPMS) were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center. 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Leader?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 effort - Bureaucratic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within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LBs, Forum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local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with Stakeholders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Commitment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Implementation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Development Partners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910" y="135466"/>
            <a:ext cx="8799689" cy="14675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mainstreamed?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866" y="1320799"/>
            <a:ext cx="10634133" cy="5537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Piloting in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DFDP districts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allocate unconditional (block) grant and some project specific grants (e.g. LGCDP funding)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Stage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districts in 2006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 the trust (validity and reliability) of assessment process and result, quality assurance mechanism was developed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Implementation and DP’s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89" y="0"/>
            <a:ext cx="105156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addressed in Government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?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78" y="1045030"/>
            <a:ext cx="10950222" cy="581297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seeing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outcomes (in improving service delivery, planning and monitoring culture, spending capacity, record keeping and so on), Government formally accepted this system from FY 2006/07 and aligned in National System. </a:t>
            </a:r>
          </a:p>
          <a:p>
            <a:pPr algn="just"/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does this system affect?): </a:t>
            </a:r>
          </a:p>
          <a:p>
            <a:pPr algn="just"/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“Kathmandu Metropolitan City failed in FY 2008/09 in MC/PM. This triggered the local politicians who questioned the staff why it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Then, the things started improving. </a:t>
            </a:r>
          </a:p>
        </p:txBody>
      </p:sp>
    </p:spTree>
    <p:extLst>
      <p:ext uri="{BB962C8B-B14F-4D97-AF65-F5344CB8AC3E}">
        <p14:creationId xmlns:p14="http://schemas.microsoft.com/office/powerpoint/2010/main" val="269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371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Components 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sustaining the system </a:t>
            </a:r>
            <a:b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2" y="767644"/>
            <a:ext cx="11681178" cy="60903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legalized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LSGA, 1999 and its regulation 2000.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accepted as a part of regular government function and resource allocation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DPs.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iscal Commission-LBFC (independent body)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assigned to execute the assessment process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Linkage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financial incentives and penalties 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central govt. agency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LGs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47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improvement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Indicators (process based indicators to outcome based indicators),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to other governance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645"/>
            <a:ext cx="9208910" cy="12338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Conclusion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103591"/>
            <a:ext cx="11717866" cy="57544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 and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co-ordination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stakeholders is one important aspect of its success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implementation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government is another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factor. (Government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taken lead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 of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assessment manual,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uality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ssessment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third party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(Team composition: local governance expert and financial management expert),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ransparent 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process, and 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6635" y="2967335"/>
            <a:ext cx="9898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 OR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COMMENTS…</a:t>
            </a:r>
          </a:p>
        </p:txBody>
      </p:sp>
    </p:spTree>
    <p:extLst>
      <p:ext uri="{BB962C8B-B14F-4D97-AF65-F5344CB8AC3E}">
        <p14:creationId xmlns:p14="http://schemas.microsoft.com/office/powerpoint/2010/main" val="7514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7" y="1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Bodies Fiscal Commission (LBFC). (2015). An Analysis Reports of  MCPM in Local Bodies of Nepal: Kathmandu. 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www.lbfc.gov.np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and Community Development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(LGCDP).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2010).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minimum conditions and performance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measurement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(MC/PM system) in Nepal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Governance Act (LSGA). (1999).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Governance Regulation (LSGR). (2000).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Nations Capital Development Fund (UNCDF). (2010).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Performance-based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systems: Concept and international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experience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divisions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78" y="359215"/>
            <a:ext cx="2628053" cy="3163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3495" y="4144937"/>
            <a:ext cx="3278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Provinces,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Districts,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VDCs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8" y="1970855"/>
            <a:ext cx="7197650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9"/>
            <a:ext cx="10515600" cy="7702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Governance System in Nepal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4532"/>
            <a:ext cx="11353800" cy="60734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652790" y="887147"/>
            <a:ext cx="5343181" cy="4847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President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613534" y="1837807"/>
            <a:ext cx="1450551" cy="452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Parliament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399314" y="1827667"/>
            <a:ext cx="2026054" cy="3777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Executive Body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645706" y="1818279"/>
            <a:ext cx="1586429" cy="4046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Judiciary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9452472" y="1837807"/>
            <a:ext cx="2474435" cy="5533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Other constitutional Bodies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21137" y="1610795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25818" y="1594270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33799" y="1605287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22944" y="1605287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25818" y="1605287"/>
            <a:ext cx="63971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05170" y="1384950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288096" y="2408059"/>
            <a:ext cx="2666082" cy="4715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Council of Ministers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621137" y="2205458"/>
            <a:ext cx="0" cy="1872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448978" y="3269592"/>
            <a:ext cx="1230216" cy="4715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NPC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7140536" y="3271314"/>
            <a:ext cx="2049137" cy="495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Ministries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621137" y="2879614"/>
            <a:ext cx="0" cy="129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064086" y="3025637"/>
            <a:ext cx="3114102" cy="146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178188" y="3060523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064086" y="3040326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405170" y="3947365"/>
            <a:ext cx="1699353" cy="463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Departments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7459108" y="4605872"/>
            <a:ext cx="1591476" cy="4897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District Offices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5341720" y="4163208"/>
            <a:ext cx="1663547" cy="534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Regional Offices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7209166" y="5310117"/>
            <a:ext cx="1763155" cy="520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Service Centers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9908639" y="3574170"/>
            <a:ext cx="1564395" cy="457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DDCs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9189674" y="4701463"/>
            <a:ext cx="812870" cy="5744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VDCs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0191749" y="4693844"/>
            <a:ext cx="1735158" cy="5744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Municipalities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06950" y="3821266"/>
            <a:ext cx="1591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498054" y="4307822"/>
            <a:ext cx="2155955" cy="119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9504425" y="4329085"/>
            <a:ext cx="1835" cy="350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1647169" y="4332714"/>
            <a:ext cx="1835" cy="3507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0676144" y="4043819"/>
            <a:ext cx="11016" cy="296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992742" y="4307822"/>
            <a:ext cx="41242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144197" y="4844115"/>
            <a:ext cx="1260973" cy="6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48291" y="4697170"/>
            <a:ext cx="0" cy="1469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306950" y="3762721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254846" y="4378517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195006" y="5100797"/>
            <a:ext cx="0" cy="2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953485" y="5938181"/>
            <a:ext cx="4238515" cy="882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NPC- National Planning Commission</a:t>
            </a:r>
          </a:p>
          <a:p>
            <a:r>
              <a:rPr lang="en-US" sz="1600" dirty="0" smtClean="0"/>
              <a:t>DDCs- District Development Committees</a:t>
            </a:r>
          </a:p>
          <a:p>
            <a:r>
              <a:rPr lang="en-US" sz="1600" dirty="0" smtClean="0"/>
              <a:t>VDCs-Village Development Committees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3028724" y="1240971"/>
            <a:ext cx="443887" cy="2532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 Making</a:t>
            </a:r>
            <a:endParaRPr lang="en-US" dirty="0"/>
          </a:p>
        </p:txBody>
      </p:sp>
      <p:sp>
        <p:nvSpPr>
          <p:cNvPr id="89" name="Left Brace 88"/>
          <p:cNvSpPr/>
          <p:nvPr/>
        </p:nvSpPr>
        <p:spPr>
          <a:xfrm>
            <a:off x="3509563" y="1618012"/>
            <a:ext cx="163413" cy="2144709"/>
          </a:xfrm>
          <a:prstGeom prst="leftBrac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ectangle 89"/>
          <p:cNvSpPr/>
          <p:nvPr/>
        </p:nvSpPr>
        <p:spPr>
          <a:xfrm>
            <a:off x="3028724" y="3773196"/>
            <a:ext cx="443887" cy="2693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92" name="Left Brace 91"/>
          <p:cNvSpPr/>
          <p:nvPr/>
        </p:nvSpPr>
        <p:spPr>
          <a:xfrm>
            <a:off x="3509563" y="3972041"/>
            <a:ext cx="312833" cy="2120287"/>
          </a:xfrm>
          <a:prstGeom prst="leftBrace">
            <a:avLst/>
          </a:prstGeom>
          <a:ln w="3810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156771" y="1384950"/>
            <a:ext cx="1564627" cy="50819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Transitional Phase of Unitary and Federal Government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 towards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 in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 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Decentralization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experience.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principles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self-governance,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rinciple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devolution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Self-Governance Act (LSGA),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its Regulation 2000.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11" y="624110"/>
            <a:ext cx="9890301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Performance of Local Bodies (LBs) 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0" y="1355076"/>
            <a:ext cx="10798629" cy="5502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of local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are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priorities.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trend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well as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local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self-governance act was enacted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elected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working.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accountable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spirit of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Performance of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LBs…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political will power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 local leaders were comparatively motivated, but there was no uniform working environment. </a:t>
            </a:r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Planning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Implementation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used to be delayed.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Alignment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 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local investment 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was difficult.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more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local elections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were held after 2002. 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Control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center was almost impossible because of the issue of 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autonomy. 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on the Performance of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services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accountable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Performance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Grant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effective tools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monitoring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policy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consideration of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local autonomy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responsibilities.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Minimum Conditions and performance Measures (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MCPM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the performance of Local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</TotalTime>
  <Words>1510</Words>
  <Application>Microsoft Office PowerPoint</Application>
  <PresentationFormat>Widescreen</PresentationFormat>
  <Paragraphs>278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Wisp</vt:lpstr>
      <vt:lpstr>PowerPoint Presentation</vt:lpstr>
      <vt:lpstr>     Outline   </vt:lpstr>
      <vt:lpstr>Political divisions </vt:lpstr>
      <vt:lpstr>Overview of Governance System in Nepal </vt:lpstr>
      <vt:lpstr>Efforts towards Decentralization in Nepal  </vt:lpstr>
      <vt:lpstr>Overview of the Performance of Local Bodies (LBs)   </vt:lpstr>
      <vt:lpstr>Overview of the Performance of LBs… </vt:lpstr>
      <vt:lpstr>Issues on the Performance of LBs  </vt:lpstr>
      <vt:lpstr>Selected policy issues  </vt:lpstr>
      <vt:lpstr>What is MCPM ?  </vt:lpstr>
      <vt:lpstr>(1) MC indicators</vt:lpstr>
      <vt:lpstr>PowerPoint Presentation</vt:lpstr>
      <vt:lpstr>(2) Performance indicators</vt:lpstr>
      <vt:lpstr> How MCPM works ?   </vt:lpstr>
      <vt:lpstr>Assessment Method</vt:lpstr>
      <vt:lpstr>Criteria for Additional Grants</vt:lpstr>
      <vt:lpstr>Why this System is Sustaining? </vt:lpstr>
      <vt:lpstr>Effect of this system: How the performance status changed </vt:lpstr>
      <vt:lpstr>Effect of this system: How the performance …</vt:lpstr>
      <vt:lpstr>How was this system initiated? </vt:lpstr>
      <vt:lpstr>  How the system mainstreamed?  </vt:lpstr>
      <vt:lpstr> How the system addressed in Government Policy ?  </vt:lpstr>
      <vt:lpstr> Components for sustaining the system  </vt:lpstr>
      <vt:lpstr>Issue for further improvement </vt:lpstr>
      <vt:lpstr>   Conclusion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Resham Lal Kandel</dc:creator>
  <cp:lastModifiedBy>Resham Lal Kandel</cp:lastModifiedBy>
  <cp:revision>90</cp:revision>
  <dcterms:created xsi:type="dcterms:W3CDTF">2016-06-02T11:01:16Z</dcterms:created>
  <dcterms:modified xsi:type="dcterms:W3CDTF">2016-06-30T04:44:19Z</dcterms:modified>
</cp:coreProperties>
</file>