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333" r:id="rId4"/>
    <p:sldId id="335" r:id="rId5"/>
    <p:sldId id="328" r:id="rId6"/>
    <p:sldId id="329" r:id="rId7"/>
    <p:sldId id="337" r:id="rId8"/>
    <p:sldId id="338" r:id="rId9"/>
    <p:sldId id="341" r:id="rId10"/>
    <p:sldId id="342" r:id="rId11"/>
    <p:sldId id="343" r:id="rId12"/>
    <p:sldId id="287" r:id="rId13"/>
    <p:sldId id="279" r:id="rId14"/>
    <p:sldId id="285" r:id="rId15"/>
    <p:sldId id="286" r:id="rId16"/>
    <p:sldId id="289" r:id="rId17"/>
    <p:sldId id="302" r:id="rId18"/>
    <p:sldId id="304" r:id="rId19"/>
    <p:sldId id="301" r:id="rId20"/>
    <p:sldId id="324" r:id="rId21"/>
    <p:sldId id="315" r:id="rId22"/>
    <p:sldId id="307" r:id="rId23"/>
    <p:sldId id="310" r:id="rId24"/>
    <p:sldId id="297" r:id="rId25"/>
  </p:sldIdLst>
  <p:sldSz cx="9144000" cy="6858000" type="screen4x3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ltan Imran Ali" initials="SIA" lastIdx="1" clrIdx="0">
    <p:extLst>
      <p:ext uri="{19B8F6BF-5375-455C-9EA6-DF929625EA0E}">
        <p15:presenceInfo xmlns:p15="http://schemas.microsoft.com/office/powerpoint/2012/main" userId="S-1-5-21-2728115344-1876702040-2889870718-46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25" autoAdjust="0"/>
  </p:normalViewPr>
  <p:slideViewPr>
    <p:cSldViewPr snapToGrid="0" snapToObjects="1">
      <p:cViewPr varScale="1">
        <p:scale>
          <a:sx n="82" d="100"/>
          <a:sy n="82" d="100"/>
        </p:scale>
        <p:origin x="8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15029\Desktop\Lit%20Review\Decentraliz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15029\Desktop\Lit%20Review\Decentraliz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Sheet1!$C$22</c:f>
              <c:strCache>
                <c:ptCount val="1"/>
                <c:pt idx="0">
                  <c:v>Decentralization Index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>
              <a:outerShdw blurRad="50800" dist="38100" dir="5400000" rotWithShape="0">
                <a:srgbClr val="000000">
                  <a:alpha val="5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 w="38100" cap="rnd">
                <a:solidFill>
                  <a:srgbClr val="FFFF00"/>
                </a:solidFill>
                <a:round/>
              </a:ln>
              <a:effectLst>
                <a:outerShdw blurRad="50800" dist="38100" dir="5400000" rotWithShape="0">
                  <a:srgbClr val="000000">
                    <a:alpha val="5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/>
              </a:scene3d>
              <a:sp3d contourW="15875">
                <a:bevelT w="95250" h="127000"/>
                <a:contourClr>
                  <a:scrgbClr r="0" g="0" b="0">
                    <a:shade val="30000"/>
                  </a:scrgbClr>
                </a:contourClr>
              </a:sp3d>
            </c:spPr>
          </c:marker>
          <c:xVal>
            <c:numRef>
              <c:f>Sheet1!$B$23:$B$27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2009</c:v>
                </c:pt>
              </c:numCache>
            </c:numRef>
          </c:xVal>
          <c:yVal>
            <c:numRef>
              <c:f>Sheet1!$C$23:$C$27</c:f>
              <c:numCache>
                <c:formatCode>General</c:formatCode>
                <c:ptCount val="5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0.46</c:v>
                </c:pt>
                <c:pt idx="4">
                  <c:v>0.46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Sheet1!$D$22</c:f>
              <c:strCache>
                <c:ptCount val="1"/>
                <c:pt idx="0">
                  <c:v>Education Index</c:v>
                </c:pt>
              </c:strCache>
            </c:strRef>
          </c:tx>
          <c:spPr>
            <a:ln w="381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50800" dist="38100" dir="5400000" rotWithShape="0">
                <a:srgbClr val="000000">
                  <a:alpha val="5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 w="38100" cap="rnd"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>
                <a:outerShdw blurRad="50800" dist="38100" dir="5400000" rotWithShape="0">
                  <a:srgbClr val="000000">
                    <a:alpha val="5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/>
              </a:scene3d>
              <a:sp3d contourW="15875">
                <a:bevelT w="95250" h="127000"/>
                <a:contourClr>
                  <a:scrgbClr r="0" g="0" b="0">
                    <a:shade val="30000"/>
                  </a:scrgbClr>
                </a:contourClr>
              </a:sp3d>
            </c:spPr>
          </c:marker>
          <c:xVal>
            <c:numRef>
              <c:f>Sheet1!$B$23:$B$27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2009</c:v>
                </c:pt>
              </c:numCache>
            </c:numRef>
          </c:xVal>
          <c:yVal>
            <c:numRef>
              <c:f>Sheet1!$D$23:$D$27</c:f>
              <c:numCache>
                <c:formatCode>General</c:formatCode>
                <c:ptCount val="5"/>
                <c:pt idx="0">
                  <c:v>0.2</c:v>
                </c:pt>
                <c:pt idx="1">
                  <c:v>0.23</c:v>
                </c:pt>
                <c:pt idx="2">
                  <c:v>0.25</c:v>
                </c:pt>
                <c:pt idx="3">
                  <c:v>0.32</c:v>
                </c:pt>
                <c:pt idx="4">
                  <c:v>0.35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718760"/>
        <c:axId val="258690536"/>
      </c:scatterChart>
      <c:valAx>
        <c:axId val="25871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690536"/>
        <c:crosses val="autoZero"/>
        <c:crossBetween val="midCat"/>
      </c:valAx>
      <c:valAx>
        <c:axId val="258690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718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HDI!$C$22</c:f>
              <c:strCache>
                <c:ptCount val="1"/>
                <c:pt idx="0">
                  <c:v>Decentralization Index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FFFF00"/>
                </a:solidFill>
              </a:ln>
              <a:effectLst/>
            </c:spPr>
          </c:marker>
          <c:xVal>
            <c:numRef>
              <c:f>HDI!$B$23:$B$28</c:f>
              <c:numCache>
                <c:formatCode>General</c:formatCode>
                <c:ptCount val="6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</c:numCache>
            </c:numRef>
          </c:xVal>
          <c:yVal>
            <c:numRef>
              <c:f>HDI!$C$23:$C$28</c:f>
              <c:numCache>
                <c:formatCode>General</c:formatCode>
                <c:ptCount val="6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0.46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HDI!$D$22</c:f>
              <c:strCache>
                <c:ptCount val="1"/>
                <c:pt idx="0">
                  <c:v>Education Index</c:v>
                </c:pt>
              </c:strCache>
            </c:strRef>
          </c:tx>
          <c:spPr>
            <a:ln w="381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HDI!$B$23:$B$28</c:f>
              <c:numCache>
                <c:formatCode>General</c:formatCode>
                <c:ptCount val="6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</c:numCache>
            </c:numRef>
          </c:xVal>
          <c:yVal>
            <c:numRef>
              <c:f>HDI!$D$23:$D$28</c:f>
              <c:numCache>
                <c:formatCode>General</c:formatCode>
                <c:ptCount val="6"/>
                <c:pt idx="0">
                  <c:v>0.37</c:v>
                </c:pt>
                <c:pt idx="1">
                  <c:v>0.37</c:v>
                </c:pt>
                <c:pt idx="2">
                  <c:v>0.37</c:v>
                </c:pt>
                <c:pt idx="3">
                  <c:v>0.37</c:v>
                </c:pt>
                <c:pt idx="4">
                  <c:v>0.36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715624"/>
        <c:axId val="258696024"/>
      </c:scatterChart>
      <c:valAx>
        <c:axId val="2587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696024"/>
        <c:crossesAt val="0"/>
        <c:crossBetween val="midCat"/>
      </c:valAx>
      <c:valAx>
        <c:axId val="258696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715624"/>
        <c:crosses val="autoZero"/>
        <c:crossBetween val="midCat"/>
        <c:majorUnit val="5.000000000000001E-2"/>
        <c:minorUnit val="1.0000000000000002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23228973001149E-2"/>
          <c:y val="2.6836153850882425E-2"/>
          <c:w val="0.8927704057816046"/>
          <c:h val="0.853188949574924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'Regional HDI'!$B$3</c:f>
              <c:strCache>
                <c:ptCount val="1"/>
                <c:pt idx="0">
                  <c:v>HDI 2005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strRef>
              <c:f>'Regional HDI'!$A$4:$A$37</c:f>
              <c:strCache>
                <c:ptCount val="34"/>
                <c:pt idx="0">
                  <c:v>Jhelum</c:v>
                </c:pt>
                <c:pt idx="1">
                  <c:v>Sheikhupura</c:v>
                </c:pt>
                <c:pt idx="2">
                  <c:v>Kasur</c:v>
                </c:pt>
                <c:pt idx="3">
                  <c:v>Bhakkar</c:v>
                </c:pt>
                <c:pt idx="4">
                  <c:v>Gujranwala</c:v>
                </c:pt>
                <c:pt idx="5">
                  <c:v>Sahiwal</c:v>
                </c:pt>
                <c:pt idx="6">
                  <c:v>Chakwal</c:v>
                </c:pt>
                <c:pt idx="7">
                  <c:v>Toba Tek Singh</c:v>
                </c:pt>
                <c:pt idx="8">
                  <c:v>Lahore</c:v>
                </c:pt>
                <c:pt idx="9">
                  <c:v>Sialkot</c:v>
                </c:pt>
                <c:pt idx="10">
                  <c:v>Khushab</c:v>
                </c:pt>
                <c:pt idx="11">
                  <c:v>Mundi Bahuddin</c:v>
                </c:pt>
                <c:pt idx="12">
                  <c:v>Leiah</c:v>
                </c:pt>
                <c:pt idx="13">
                  <c:v>Mianwali</c:v>
                </c:pt>
                <c:pt idx="14">
                  <c:v>Hafizabad</c:v>
                </c:pt>
                <c:pt idx="15">
                  <c:v>Pakpattan</c:v>
                </c:pt>
                <c:pt idx="16">
                  <c:v>Faisalabad</c:v>
                </c:pt>
                <c:pt idx="17">
                  <c:v>Okara</c:v>
                </c:pt>
                <c:pt idx="18">
                  <c:v>Khanewal</c:v>
                </c:pt>
                <c:pt idx="19">
                  <c:v>Sargodha</c:v>
                </c:pt>
                <c:pt idx="20">
                  <c:v>Jhang</c:v>
                </c:pt>
                <c:pt idx="21">
                  <c:v>Narowal</c:v>
                </c:pt>
                <c:pt idx="22">
                  <c:v>Rahimyar Khan</c:v>
                </c:pt>
                <c:pt idx="23">
                  <c:v>Attock</c:v>
                </c:pt>
                <c:pt idx="24">
                  <c:v>Bahawalnagar</c:v>
                </c:pt>
                <c:pt idx="25">
                  <c:v>Multan</c:v>
                </c:pt>
                <c:pt idx="26">
                  <c:v>Vehari</c:v>
                </c:pt>
                <c:pt idx="27">
                  <c:v>Rawalpindi</c:v>
                </c:pt>
                <c:pt idx="28">
                  <c:v>Gujrat</c:v>
                </c:pt>
                <c:pt idx="29">
                  <c:v>Rajanpur</c:v>
                </c:pt>
                <c:pt idx="30">
                  <c:v>D.G. Khan</c:v>
                </c:pt>
                <c:pt idx="31">
                  <c:v>Muzaffargarh</c:v>
                </c:pt>
                <c:pt idx="32">
                  <c:v>Bahawalpur</c:v>
                </c:pt>
                <c:pt idx="33">
                  <c:v>Lodhran</c:v>
                </c:pt>
              </c:strCache>
            </c:strRef>
          </c:xVal>
          <c:yVal>
            <c:numRef>
              <c:f>'Regional HDI'!$B$4:$B$37</c:f>
              <c:numCache>
                <c:formatCode>General</c:formatCode>
                <c:ptCount val="34"/>
                <c:pt idx="0">
                  <c:v>0.76980000000000004</c:v>
                </c:pt>
                <c:pt idx="1">
                  <c:v>0.73009999999999997</c:v>
                </c:pt>
                <c:pt idx="2">
                  <c:v>0.71319999999999995</c:v>
                </c:pt>
                <c:pt idx="3">
                  <c:v>0.70579999999999998</c:v>
                </c:pt>
                <c:pt idx="4">
                  <c:v>0.69579999999999997</c:v>
                </c:pt>
                <c:pt idx="5">
                  <c:v>0.69550000000000001</c:v>
                </c:pt>
                <c:pt idx="6">
                  <c:v>0.69369999999999998</c:v>
                </c:pt>
                <c:pt idx="7">
                  <c:v>0.69320000000000004</c:v>
                </c:pt>
                <c:pt idx="8">
                  <c:v>0.68820000000000003</c:v>
                </c:pt>
                <c:pt idx="9">
                  <c:v>0.68820000000000003</c:v>
                </c:pt>
                <c:pt idx="10">
                  <c:v>0.68510000000000004</c:v>
                </c:pt>
                <c:pt idx="11">
                  <c:v>0.68489999999999995</c:v>
                </c:pt>
                <c:pt idx="12">
                  <c:v>0.68279999999999996</c:v>
                </c:pt>
                <c:pt idx="13">
                  <c:v>0.68189999999999995</c:v>
                </c:pt>
                <c:pt idx="14">
                  <c:v>0.67930000000000001</c:v>
                </c:pt>
                <c:pt idx="15">
                  <c:v>0.67290000000000005</c:v>
                </c:pt>
                <c:pt idx="16">
                  <c:v>0.67220000000000002</c:v>
                </c:pt>
                <c:pt idx="17">
                  <c:v>0.66959999999999997</c:v>
                </c:pt>
                <c:pt idx="18">
                  <c:v>0.66710000000000003</c:v>
                </c:pt>
                <c:pt idx="19">
                  <c:v>0.66159999999999997</c:v>
                </c:pt>
                <c:pt idx="20">
                  <c:v>0.65890000000000004</c:v>
                </c:pt>
                <c:pt idx="21">
                  <c:v>0.65529999999999999</c:v>
                </c:pt>
                <c:pt idx="22">
                  <c:v>0.65280000000000005</c:v>
                </c:pt>
                <c:pt idx="23">
                  <c:v>0.6522</c:v>
                </c:pt>
                <c:pt idx="24">
                  <c:v>0.64700000000000002</c:v>
                </c:pt>
                <c:pt idx="25">
                  <c:v>0.64370000000000005</c:v>
                </c:pt>
                <c:pt idx="26">
                  <c:v>0.64300000000000002</c:v>
                </c:pt>
                <c:pt idx="27">
                  <c:v>0.6381</c:v>
                </c:pt>
                <c:pt idx="28">
                  <c:v>0.63670000000000004</c:v>
                </c:pt>
                <c:pt idx="29">
                  <c:v>0.63470000000000004</c:v>
                </c:pt>
                <c:pt idx="30">
                  <c:v>0.63070000000000004</c:v>
                </c:pt>
                <c:pt idx="31">
                  <c:v>0.62009999999999998</c:v>
                </c:pt>
                <c:pt idx="32">
                  <c:v>0.61819999999999997</c:v>
                </c:pt>
                <c:pt idx="33">
                  <c:v>0.61439999999999995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'Regional HDI'!$C$3</c:f>
              <c:strCache>
                <c:ptCount val="1"/>
                <c:pt idx="0">
                  <c:v>HDI 1998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strRef>
              <c:f>'Regional HDI'!$A$4:$A$37</c:f>
              <c:strCache>
                <c:ptCount val="34"/>
                <c:pt idx="0">
                  <c:v>Jhelum</c:v>
                </c:pt>
                <c:pt idx="1">
                  <c:v>Sheikhupura</c:v>
                </c:pt>
                <c:pt idx="2">
                  <c:v>Kasur</c:v>
                </c:pt>
                <c:pt idx="3">
                  <c:v>Bhakkar</c:v>
                </c:pt>
                <c:pt idx="4">
                  <c:v>Gujranwala</c:v>
                </c:pt>
                <c:pt idx="5">
                  <c:v>Sahiwal</c:v>
                </c:pt>
                <c:pt idx="6">
                  <c:v>Chakwal</c:v>
                </c:pt>
                <c:pt idx="7">
                  <c:v>Toba Tek Singh</c:v>
                </c:pt>
                <c:pt idx="8">
                  <c:v>Lahore</c:v>
                </c:pt>
                <c:pt idx="9">
                  <c:v>Sialkot</c:v>
                </c:pt>
                <c:pt idx="10">
                  <c:v>Khushab</c:v>
                </c:pt>
                <c:pt idx="11">
                  <c:v>Mundi Bahuddin</c:v>
                </c:pt>
                <c:pt idx="12">
                  <c:v>Leiah</c:v>
                </c:pt>
                <c:pt idx="13">
                  <c:v>Mianwali</c:v>
                </c:pt>
                <c:pt idx="14">
                  <c:v>Hafizabad</c:v>
                </c:pt>
                <c:pt idx="15">
                  <c:v>Pakpattan</c:v>
                </c:pt>
                <c:pt idx="16">
                  <c:v>Faisalabad</c:v>
                </c:pt>
                <c:pt idx="17">
                  <c:v>Okara</c:v>
                </c:pt>
                <c:pt idx="18">
                  <c:v>Khanewal</c:v>
                </c:pt>
                <c:pt idx="19">
                  <c:v>Sargodha</c:v>
                </c:pt>
                <c:pt idx="20">
                  <c:v>Jhang</c:v>
                </c:pt>
                <c:pt idx="21">
                  <c:v>Narowal</c:v>
                </c:pt>
                <c:pt idx="22">
                  <c:v>Rahimyar Khan</c:v>
                </c:pt>
                <c:pt idx="23">
                  <c:v>Attock</c:v>
                </c:pt>
                <c:pt idx="24">
                  <c:v>Bahawalnagar</c:v>
                </c:pt>
                <c:pt idx="25">
                  <c:v>Multan</c:v>
                </c:pt>
                <c:pt idx="26">
                  <c:v>Vehari</c:v>
                </c:pt>
                <c:pt idx="27">
                  <c:v>Rawalpindi</c:v>
                </c:pt>
                <c:pt idx="28">
                  <c:v>Gujrat</c:v>
                </c:pt>
                <c:pt idx="29">
                  <c:v>Rajanpur</c:v>
                </c:pt>
                <c:pt idx="30">
                  <c:v>D.G. Khan</c:v>
                </c:pt>
                <c:pt idx="31">
                  <c:v>Muzaffargarh</c:v>
                </c:pt>
                <c:pt idx="32">
                  <c:v>Bahawalpur</c:v>
                </c:pt>
                <c:pt idx="33">
                  <c:v>Lodhran</c:v>
                </c:pt>
              </c:strCache>
            </c:strRef>
          </c:xVal>
          <c:yVal>
            <c:numRef>
              <c:f>'Regional HDI'!$C$4:$C$37</c:f>
              <c:numCache>
                <c:formatCode>General</c:formatCode>
                <c:ptCount val="34"/>
                <c:pt idx="0">
                  <c:v>0.68659999999999999</c:v>
                </c:pt>
                <c:pt idx="1">
                  <c:v>0.62009999999999998</c:v>
                </c:pt>
                <c:pt idx="2">
                  <c:v>0.58960000000000001</c:v>
                </c:pt>
                <c:pt idx="3">
                  <c:v>0.58279999999999998</c:v>
                </c:pt>
                <c:pt idx="4">
                  <c:v>0.56210000000000004</c:v>
                </c:pt>
                <c:pt idx="5">
                  <c:v>0.5645</c:v>
                </c:pt>
                <c:pt idx="6">
                  <c:v>0.58409999999999995</c:v>
                </c:pt>
                <c:pt idx="7">
                  <c:v>0.59199999999999997</c:v>
                </c:pt>
                <c:pt idx="8">
                  <c:v>0.59940000000000004</c:v>
                </c:pt>
                <c:pt idx="9">
                  <c:v>0.58199999999999996</c:v>
                </c:pt>
                <c:pt idx="10">
                  <c:v>0.58560000000000001</c:v>
                </c:pt>
                <c:pt idx="11">
                  <c:v>0.59079999999999999</c:v>
                </c:pt>
                <c:pt idx="12">
                  <c:v>0.56579999999999997</c:v>
                </c:pt>
                <c:pt idx="13">
                  <c:v>0.56920000000000004</c:v>
                </c:pt>
                <c:pt idx="14">
                  <c:v>0.55520000000000003</c:v>
                </c:pt>
                <c:pt idx="15">
                  <c:v>0.52880000000000005</c:v>
                </c:pt>
                <c:pt idx="16">
                  <c:v>0.59919999999999995</c:v>
                </c:pt>
                <c:pt idx="17">
                  <c:v>0.55049999999999999</c:v>
                </c:pt>
                <c:pt idx="18">
                  <c:v>0.54300000000000004</c:v>
                </c:pt>
                <c:pt idx="19">
                  <c:v>0.56179999999999997</c:v>
                </c:pt>
                <c:pt idx="20">
                  <c:v>0.55459999999999998</c:v>
                </c:pt>
                <c:pt idx="21">
                  <c:v>0.5544</c:v>
                </c:pt>
                <c:pt idx="22">
                  <c:v>0.56850000000000001</c:v>
                </c:pt>
                <c:pt idx="23">
                  <c:v>0.5554</c:v>
                </c:pt>
                <c:pt idx="24">
                  <c:v>0.55049999999999999</c:v>
                </c:pt>
                <c:pt idx="25">
                  <c:v>0.53080000000000005</c:v>
                </c:pt>
                <c:pt idx="26">
                  <c:v>0.53810000000000002</c:v>
                </c:pt>
                <c:pt idx="27">
                  <c:v>0.59989999999999999</c:v>
                </c:pt>
                <c:pt idx="28">
                  <c:v>0.55459999999999998</c:v>
                </c:pt>
                <c:pt idx="29">
                  <c:v>0.47799999999999998</c:v>
                </c:pt>
                <c:pt idx="30">
                  <c:v>0.51910000000000001</c:v>
                </c:pt>
                <c:pt idx="31">
                  <c:v>0.50760000000000005</c:v>
                </c:pt>
                <c:pt idx="32">
                  <c:v>0.53700000000000003</c:v>
                </c:pt>
                <c:pt idx="33">
                  <c:v>0.51600000000000001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'Regional HDI'!$D$3</c:f>
              <c:strCache>
                <c:ptCount val="1"/>
                <c:pt idx="0">
                  <c:v>DI 2005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strRef>
              <c:f>'Regional HDI'!$A$4:$A$37</c:f>
              <c:strCache>
                <c:ptCount val="34"/>
                <c:pt idx="0">
                  <c:v>Jhelum</c:v>
                </c:pt>
                <c:pt idx="1">
                  <c:v>Sheikhupura</c:v>
                </c:pt>
                <c:pt idx="2">
                  <c:v>Kasur</c:v>
                </c:pt>
                <c:pt idx="3">
                  <c:v>Bhakkar</c:v>
                </c:pt>
                <c:pt idx="4">
                  <c:v>Gujranwala</c:v>
                </c:pt>
                <c:pt idx="5">
                  <c:v>Sahiwal</c:v>
                </c:pt>
                <c:pt idx="6">
                  <c:v>Chakwal</c:v>
                </c:pt>
                <c:pt idx="7">
                  <c:v>Toba Tek Singh</c:v>
                </c:pt>
                <c:pt idx="8">
                  <c:v>Lahore</c:v>
                </c:pt>
                <c:pt idx="9">
                  <c:v>Sialkot</c:v>
                </c:pt>
                <c:pt idx="10">
                  <c:v>Khushab</c:v>
                </c:pt>
                <c:pt idx="11">
                  <c:v>Mundi Bahuddin</c:v>
                </c:pt>
                <c:pt idx="12">
                  <c:v>Leiah</c:v>
                </c:pt>
                <c:pt idx="13">
                  <c:v>Mianwali</c:v>
                </c:pt>
                <c:pt idx="14">
                  <c:v>Hafizabad</c:v>
                </c:pt>
                <c:pt idx="15">
                  <c:v>Pakpattan</c:v>
                </c:pt>
                <c:pt idx="16">
                  <c:v>Faisalabad</c:v>
                </c:pt>
                <c:pt idx="17">
                  <c:v>Okara</c:v>
                </c:pt>
                <c:pt idx="18">
                  <c:v>Khanewal</c:v>
                </c:pt>
                <c:pt idx="19">
                  <c:v>Sargodha</c:v>
                </c:pt>
                <c:pt idx="20">
                  <c:v>Jhang</c:v>
                </c:pt>
                <c:pt idx="21">
                  <c:v>Narowal</c:v>
                </c:pt>
                <c:pt idx="22">
                  <c:v>Rahimyar Khan</c:v>
                </c:pt>
                <c:pt idx="23">
                  <c:v>Attock</c:v>
                </c:pt>
                <c:pt idx="24">
                  <c:v>Bahawalnagar</c:v>
                </c:pt>
                <c:pt idx="25">
                  <c:v>Multan</c:v>
                </c:pt>
                <c:pt idx="26">
                  <c:v>Vehari</c:v>
                </c:pt>
                <c:pt idx="27">
                  <c:v>Rawalpindi</c:v>
                </c:pt>
                <c:pt idx="28">
                  <c:v>Gujrat</c:v>
                </c:pt>
                <c:pt idx="29">
                  <c:v>Rajanpur</c:v>
                </c:pt>
                <c:pt idx="30">
                  <c:v>D.G. Khan</c:v>
                </c:pt>
                <c:pt idx="31">
                  <c:v>Muzaffargarh</c:v>
                </c:pt>
                <c:pt idx="32">
                  <c:v>Bahawalpur</c:v>
                </c:pt>
                <c:pt idx="33">
                  <c:v>Lodhran</c:v>
                </c:pt>
              </c:strCache>
            </c:strRef>
          </c:xVal>
          <c:yVal>
            <c:numRef>
              <c:f>'Regional HDI'!$D$4:$D$37</c:f>
              <c:numCache>
                <c:formatCode>General</c:formatCode>
                <c:ptCount val="34"/>
                <c:pt idx="0">
                  <c:v>0.46</c:v>
                </c:pt>
                <c:pt idx="1">
                  <c:v>0.46</c:v>
                </c:pt>
                <c:pt idx="2">
                  <c:v>0.46</c:v>
                </c:pt>
                <c:pt idx="3">
                  <c:v>0.46</c:v>
                </c:pt>
                <c:pt idx="4">
                  <c:v>0.46</c:v>
                </c:pt>
                <c:pt idx="5">
                  <c:v>0.46</c:v>
                </c:pt>
                <c:pt idx="6">
                  <c:v>0.46</c:v>
                </c:pt>
                <c:pt idx="7">
                  <c:v>0.46</c:v>
                </c:pt>
                <c:pt idx="8">
                  <c:v>0.46</c:v>
                </c:pt>
                <c:pt idx="9">
                  <c:v>0.46</c:v>
                </c:pt>
                <c:pt idx="10">
                  <c:v>0.46</c:v>
                </c:pt>
                <c:pt idx="11">
                  <c:v>0.46</c:v>
                </c:pt>
                <c:pt idx="12">
                  <c:v>0.46</c:v>
                </c:pt>
                <c:pt idx="13">
                  <c:v>0.46</c:v>
                </c:pt>
                <c:pt idx="14">
                  <c:v>0.46</c:v>
                </c:pt>
                <c:pt idx="15">
                  <c:v>0.46</c:v>
                </c:pt>
                <c:pt idx="16">
                  <c:v>0.46</c:v>
                </c:pt>
                <c:pt idx="17">
                  <c:v>0.46</c:v>
                </c:pt>
                <c:pt idx="18">
                  <c:v>0.46</c:v>
                </c:pt>
                <c:pt idx="19">
                  <c:v>0.46</c:v>
                </c:pt>
                <c:pt idx="20">
                  <c:v>0.46</c:v>
                </c:pt>
                <c:pt idx="21">
                  <c:v>0.46</c:v>
                </c:pt>
                <c:pt idx="22">
                  <c:v>0.46</c:v>
                </c:pt>
                <c:pt idx="23">
                  <c:v>0.46</c:v>
                </c:pt>
                <c:pt idx="24">
                  <c:v>0.46</c:v>
                </c:pt>
                <c:pt idx="25">
                  <c:v>0.46</c:v>
                </c:pt>
                <c:pt idx="26">
                  <c:v>0.46</c:v>
                </c:pt>
                <c:pt idx="27">
                  <c:v>0.46</c:v>
                </c:pt>
                <c:pt idx="28">
                  <c:v>0.46</c:v>
                </c:pt>
                <c:pt idx="29">
                  <c:v>0.46</c:v>
                </c:pt>
                <c:pt idx="30">
                  <c:v>0.46</c:v>
                </c:pt>
                <c:pt idx="31">
                  <c:v>0.46</c:v>
                </c:pt>
                <c:pt idx="32">
                  <c:v>0.46</c:v>
                </c:pt>
                <c:pt idx="33">
                  <c:v>0.46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'Regional HDI'!$E$3</c:f>
              <c:strCache>
                <c:ptCount val="1"/>
                <c:pt idx="0">
                  <c:v>DI 1998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strRef>
              <c:f>'Regional HDI'!$A$4:$A$37</c:f>
              <c:strCache>
                <c:ptCount val="34"/>
                <c:pt idx="0">
                  <c:v>Jhelum</c:v>
                </c:pt>
                <c:pt idx="1">
                  <c:v>Sheikhupura</c:v>
                </c:pt>
                <c:pt idx="2">
                  <c:v>Kasur</c:v>
                </c:pt>
                <c:pt idx="3">
                  <c:v>Bhakkar</c:v>
                </c:pt>
                <c:pt idx="4">
                  <c:v>Gujranwala</c:v>
                </c:pt>
                <c:pt idx="5">
                  <c:v>Sahiwal</c:v>
                </c:pt>
                <c:pt idx="6">
                  <c:v>Chakwal</c:v>
                </c:pt>
                <c:pt idx="7">
                  <c:v>Toba Tek Singh</c:v>
                </c:pt>
                <c:pt idx="8">
                  <c:v>Lahore</c:v>
                </c:pt>
                <c:pt idx="9">
                  <c:v>Sialkot</c:v>
                </c:pt>
                <c:pt idx="10">
                  <c:v>Khushab</c:v>
                </c:pt>
                <c:pt idx="11">
                  <c:v>Mundi Bahuddin</c:v>
                </c:pt>
                <c:pt idx="12">
                  <c:v>Leiah</c:v>
                </c:pt>
                <c:pt idx="13">
                  <c:v>Mianwali</c:v>
                </c:pt>
                <c:pt idx="14">
                  <c:v>Hafizabad</c:v>
                </c:pt>
                <c:pt idx="15">
                  <c:v>Pakpattan</c:v>
                </c:pt>
                <c:pt idx="16">
                  <c:v>Faisalabad</c:v>
                </c:pt>
                <c:pt idx="17">
                  <c:v>Okara</c:v>
                </c:pt>
                <c:pt idx="18">
                  <c:v>Khanewal</c:v>
                </c:pt>
                <c:pt idx="19">
                  <c:v>Sargodha</c:v>
                </c:pt>
                <c:pt idx="20">
                  <c:v>Jhang</c:v>
                </c:pt>
                <c:pt idx="21">
                  <c:v>Narowal</c:v>
                </c:pt>
                <c:pt idx="22">
                  <c:v>Rahimyar Khan</c:v>
                </c:pt>
                <c:pt idx="23">
                  <c:v>Attock</c:v>
                </c:pt>
                <c:pt idx="24">
                  <c:v>Bahawalnagar</c:v>
                </c:pt>
                <c:pt idx="25">
                  <c:v>Multan</c:v>
                </c:pt>
                <c:pt idx="26">
                  <c:v>Vehari</c:v>
                </c:pt>
                <c:pt idx="27">
                  <c:v>Rawalpindi</c:v>
                </c:pt>
                <c:pt idx="28">
                  <c:v>Gujrat</c:v>
                </c:pt>
                <c:pt idx="29">
                  <c:v>Rajanpur</c:v>
                </c:pt>
                <c:pt idx="30">
                  <c:v>D.G. Khan</c:v>
                </c:pt>
                <c:pt idx="31">
                  <c:v>Muzaffargarh</c:v>
                </c:pt>
                <c:pt idx="32">
                  <c:v>Bahawalpur</c:v>
                </c:pt>
                <c:pt idx="33">
                  <c:v>Lodhran</c:v>
                </c:pt>
              </c:strCache>
            </c:strRef>
          </c:xVal>
          <c:yVal>
            <c:numRef>
              <c:f>'Regional HDI'!$E$4:$E$37</c:f>
              <c:numCache>
                <c:formatCode>General</c:formatCode>
                <c:ptCount val="34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  <c:pt idx="7">
                  <c:v>0.06</c:v>
                </c:pt>
                <c:pt idx="8">
                  <c:v>0.06</c:v>
                </c:pt>
                <c:pt idx="9">
                  <c:v>0.06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  <c:pt idx="13">
                  <c:v>0.06</c:v>
                </c:pt>
                <c:pt idx="14">
                  <c:v>0.06</c:v>
                </c:pt>
                <c:pt idx="15">
                  <c:v>0.06</c:v>
                </c:pt>
                <c:pt idx="16">
                  <c:v>0.06</c:v>
                </c:pt>
                <c:pt idx="17">
                  <c:v>0.06</c:v>
                </c:pt>
                <c:pt idx="18">
                  <c:v>0.06</c:v>
                </c:pt>
                <c:pt idx="19">
                  <c:v>0.06</c:v>
                </c:pt>
                <c:pt idx="20">
                  <c:v>0.06</c:v>
                </c:pt>
                <c:pt idx="21">
                  <c:v>0.06</c:v>
                </c:pt>
                <c:pt idx="22">
                  <c:v>0.06</c:v>
                </c:pt>
                <c:pt idx="23">
                  <c:v>0.06</c:v>
                </c:pt>
                <c:pt idx="24">
                  <c:v>0.06</c:v>
                </c:pt>
                <c:pt idx="25">
                  <c:v>0.06</c:v>
                </c:pt>
                <c:pt idx="26">
                  <c:v>0.06</c:v>
                </c:pt>
                <c:pt idx="27">
                  <c:v>0.06</c:v>
                </c:pt>
                <c:pt idx="28">
                  <c:v>0.06</c:v>
                </c:pt>
                <c:pt idx="29">
                  <c:v>0.06</c:v>
                </c:pt>
                <c:pt idx="30">
                  <c:v>0.06</c:v>
                </c:pt>
                <c:pt idx="31">
                  <c:v>0.06</c:v>
                </c:pt>
                <c:pt idx="32">
                  <c:v>0.06</c:v>
                </c:pt>
                <c:pt idx="33">
                  <c:v>0.06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541184"/>
        <c:axId val="297546280"/>
      </c:scatterChart>
      <c:valAx>
        <c:axId val="2975411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546280"/>
        <c:crosses val="autoZero"/>
        <c:crossBetween val="midCat"/>
      </c:valAx>
      <c:valAx>
        <c:axId val="297546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541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735E7-0088-4ABC-B07E-EAC48023442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E82171-70D8-48A8-85B1-46EBDD7E0E8F}">
      <dgm:prSet phldrT="[Text]"/>
      <dgm:spPr/>
      <dgm:t>
        <a:bodyPr/>
        <a:lstStyle/>
        <a:p>
          <a:r>
            <a:rPr lang="en-US" dirty="0" smtClean="0"/>
            <a:t>National Economic Council</a:t>
          </a:r>
          <a:endParaRPr lang="en-US" dirty="0"/>
        </a:p>
      </dgm:t>
    </dgm:pt>
    <dgm:pt modelId="{13EB848F-2768-4479-B3F2-F8E7862F37C8}" type="parTrans" cxnId="{309F088C-5140-4838-9088-0D98F644F10E}">
      <dgm:prSet/>
      <dgm:spPr/>
      <dgm:t>
        <a:bodyPr/>
        <a:lstStyle/>
        <a:p>
          <a:endParaRPr lang="en-US"/>
        </a:p>
      </dgm:t>
    </dgm:pt>
    <dgm:pt modelId="{4A21E546-F49A-4669-9E6D-F38A63460C45}" type="sibTrans" cxnId="{309F088C-5140-4838-9088-0D98F644F10E}">
      <dgm:prSet/>
      <dgm:spPr/>
      <dgm:t>
        <a:bodyPr/>
        <a:lstStyle/>
        <a:p>
          <a:endParaRPr lang="en-US"/>
        </a:p>
      </dgm:t>
    </dgm:pt>
    <dgm:pt modelId="{E94CA499-236F-45F8-9163-AA37746AD6AB}">
      <dgm:prSet phldrT="[Text]"/>
      <dgm:spPr/>
      <dgm:t>
        <a:bodyPr/>
        <a:lstStyle/>
        <a:p>
          <a:r>
            <a:rPr lang="en-US" dirty="0" smtClean="0"/>
            <a:t>Planning Commission</a:t>
          </a:r>
          <a:endParaRPr lang="en-US" dirty="0"/>
        </a:p>
      </dgm:t>
    </dgm:pt>
    <dgm:pt modelId="{2321FF78-F83F-4466-809C-1DB46F7B4583}" type="parTrans" cxnId="{FAAAD071-9A9A-4070-808B-DBB75AAED3C1}">
      <dgm:prSet/>
      <dgm:spPr/>
      <dgm:t>
        <a:bodyPr/>
        <a:lstStyle/>
        <a:p>
          <a:endParaRPr lang="en-US"/>
        </a:p>
      </dgm:t>
    </dgm:pt>
    <dgm:pt modelId="{5000543B-55E7-4EF7-94A8-489193DAF37F}" type="sibTrans" cxnId="{FAAAD071-9A9A-4070-808B-DBB75AAED3C1}">
      <dgm:prSet/>
      <dgm:spPr/>
      <dgm:t>
        <a:bodyPr/>
        <a:lstStyle/>
        <a:p>
          <a:endParaRPr lang="en-US"/>
        </a:p>
      </dgm:t>
    </dgm:pt>
    <dgm:pt modelId="{623245A9-E94D-4A4E-B703-22524029956B}">
      <dgm:prSet phldrT="[Text]"/>
      <dgm:spPr/>
      <dgm:t>
        <a:bodyPr/>
        <a:lstStyle/>
        <a:p>
          <a:r>
            <a:rPr lang="en-US" dirty="0" smtClean="0"/>
            <a:t>Ministry of Finance</a:t>
          </a:r>
          <a:endParaRPr lang="en-US" dirty="0"/>
        </a:p>
      </dgm:t>
    </dgm:pt>
    <dgm:pt modelId="{72A1818E-0F83-4178-BEF0-11CA0FD71A3F}" type="parTrans" cxnId="{43FD52EA-85FB-43DE-998D-A8BB5CFDF13F}">
      <dgm:prSet/>
      <dgm:spPr/>
      <dgm:t>
        <a:bodyPr/>
        <a:lstStyle/>
        <a:p>
          <a:endParaRPr lang="en-US"/>
        </a:p>
      </dgm:t>
    </dgm:pt>
    <dgm:pt modelId="{4826FCF2-1F39-4157-B195-D6C803287F49}" type="sibTrans" cxnId="{43FD52EA-85FB-43DE-998D-A8BB5CFDF13F}">
      <dgm:prSet/>
      <dgm:spPr/>
      <dgm:t>
        <a:bodyPr/>
        <a:lstStyle/>
        <a:p>
          <a:endParaRPr lang="en-US"/>
        </a:p>
      </dgm:t>
    </dgm:pt>
    <dgm:pt modelId="{D1595EA9-431C-47DB-BF43-45720B2AD186}" type="pres">
      <dgm:prSet presAssocID="{E5B735E7-0088-4ABC-B07E-EAC480234427}" presName="Name0" presStyleCnt="0">
        <dgm:presLayoutVars>
          <dgm:dir/>
          <dgm:resizeHandles val="exact"/>
        </dgm:presLayoutVars>
      </dgm:prSet>
      <dgm:spPr/>
    </dgm:pt>
    <dgm:pt modelId="{469D1CBA-954E-4FF2-B4F0-F3FC1B5768A1}" type="pres">
      <dgm:prSet presAssocID="{BCE82171-70D8-48A8-85B1-46EBDD7E0E8F}" presName="node" presStyleLbl="node1" presStyleIdx="0" presStyleCnt="3">
        <dgm:presLayoutVars>
          <dgm:bulletEnabled val="1"/>
        </dgm:presLayoutVars>
      </dgm:prSet>
      <dgm:spPr/>
    </dgm:pt>
    <dgm:pt modelId="{DE477351-C6F2-4874-B294-62CCAC6CE2E9}" type="pres">
      <dgm:prSet presAssocID="{4A21E546-F49A-4669-9E6D-F38A63460C45}" presName="sibTrans" presStyleLbl="sibTrans2D1" presStyleIdx="0" presStyleCnt="3"/>
      <dgm:spPr/>
    </dgm:pt>
    <dgm:pt modelId="{048BC5A2-8696-4EB9-9E99-B1FAF042B466}" type="pres">
      <dgm:prSet presAssocID="{4A21E546-F49A-4669-9E6D-F38A63460C45}" presName="connectorText" presStyleLbl="sibTrans2D1" presStyleIdx="0" presStyleCnt="3"/>
      <dgm:spPr/>
    </dgm:pt>
    <dgm:pt modelId="{B87D6B64-4BA5-4FB2-83E6-E477E2974F28}" type="pres">
      <dgm:prSet presAssocID="{E94CA499-236F-45F8-9163-AA37746AD6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4B092-83B4-465A-A646-EC67A8BC5BCB}" type="pres">
      <dgm:prSet presAssocID="{5000543B-55E7-4EF7-94A8-489193DAF37F}" presName="sibTrans" presStyleLbl="sibTrans2D1" presStyleIdx="1" presStyleCnt="3"/>
      <dgm:spPr/>
    </dgm:pt>
    <dgm:pt modelId="{F8075A5D-A899-4E72-8B77-E479C5F2346C}" type="pres">
      <dgm:prSet presAssocID="{5000543B-55E7-4EF7-94A8-489193DAF37F}" presName="connectorText" presStyleLbl="sibTrans2D1" presStyleIdx="1" presStyleCnt="3"/>
      <dgm:spPr/>
    </dgm:pt>
    <dgm:pt modelId="{CC8C23A5-5874-4ABF-A697-C6E2DD6BEA1C}" type="pres">
      <dgm:prSet presAssocID="{623245A9-E94D-4A4E-B703-22524029956B}" presName="node" presStyleLbl="node1" presStyleIdx="2" presStyleCnt="3">
        <dgm:presLayoutVars>
          <dgm:bulletEnabled val="1"/>
        </dgm:presLayoutVars>
      </dgm:prSet>
      <dgm:spPr/>
    </dgm:pt>
    <dgm:pt modelId="{843CC788-96C5-4F8B-BAE2-3C755C0A0AA8}" type="pres">
      <dgm:prSet presAssocID="{4826FCF2-1F39-4157-B195-D6C803287F49}" presName="sibTrans" presStyleLbl="sibTrans2D1" presStyleIdx="2" presStyleCnt="3"/>
      <dgm:spPr/>
    </dgm:pt>
    <dgm:pt modelId="{E6C28335-F89C-49DE-BDD5-6D4B23D78EF2}" type="pres">
      <dgm:prSet presAssocID="{4826FCF2-1F39-4157-B195-D6C803287F49}" presName="connectorText" presStyleLbl="sibTrans2D1" presStyleIdx="2" presStyleCnt="3"/>
      <dgm:spPr/>
    </dgm:pt>
  </dgm:ptLst>
  <dgm:cxnLst>
    <dgm:cxn modelId="{8222D3A5-FEEB-4D49-A67F-568D1066E13B}" type="presOf" srcId="{4A21E546-F49A-4669-9E6D-F38A63460C45}" destId="{DE477351-C6F2-4874-B294-62CCAC6CE2E9}" srcOrd="0" destOrd="0" presId="urn:microsoft.com/office/officeart/2005/8/layout/cycle7"/>
    <dgm:cxn modelId="{EF1483CD-451F-4C56-89D5-36A00CD6AE6C}" type="presOf" srcId="{4A21E546-F49A-4669-9E6D-F38A63460C45}" destId="{048BC5A2-8696-4EB9-9E99-B1FAF042B466}" srcOrd="1" destOrd="0" presId="urn:microsoft.com/office/officeart/2005/8/layout/cycle7"/>
    <dgm:cxn modelId="{FAAAD071-9A9A-4070-808B-DBB75AAED3C1}" srcId="{E5B735E7-0088-4ABC-B07E-EAC480234427}" destId="{E94CA499-236F-45F8-9163-AA37746AD6AB}" srcOrd="1" destOrd="0" parTransId="{2321FF78-F83F-4466-809C-1DB46F7B4583}" sibTransId="{5000543B-55E7-4EF7-94A8-489193DAF37F}"/>
    <dgm:cxn modelId="{7A965C65-A4CF-4CC9-8AEF-6AE062CACE31}" type="presOf" srcId="{BCE82171-70D8-48A8-85B1-46EBDD7E0E8F}" destId="{469D1CBA-954E-4FF2-B4F0-F3FC1B5768A1}" srcOrd="0" destOrd="0" presId="urn:microsoft.com/office/officeart/2005/8/layout/cycle7"/>
    <dgm:cxn modelId="{61FA42B5-49B6-4FFF-80A2-9A8F41FE98D9}" type="presOf" srcId="{4826FCF2-1F39-4157-B195-D6C803287F49}" destId="{843CC788-96C5-4F8B-BAE2-3C755C0A0AA8}" srcOrd="0" destOrd="0" presId="urn:microsoft.com/office/officeart/2005/8/layout/cycle7"/>
    <dgm:cxn modelId="{EB51E8C0-A351-4CFF-8A59-928437D9852C}" type="presOf" srcId="{5000543B-55E7-4EF7-94A8-489193DAF37F}" destId="{F8075A5D-A899-4E72-8B77-E479C5F2346C}" srcOrd="1" destOrd="0" presId="urn:microsoft.com/office/officeart/2005/8/layout/cycle7"/>
    <dgm:cxn modelId="{BB32A9ED-2D47-4177-AF07-948135BF3F29}" type="presOf" srcId="{623245A9-E94D-4A4E-B703-22524029956B}" destId="{CC8C23A5-5874-4ABF-A697-C6E2DD6BEA1C}" srcOrd="0" destOrd="0" presId="urn:microsoft.com/office/officeart/2005/8/layout/cycle7"/>
    <dgm:cxn modelId="{133A68C4-8211-4C07-AB14-4E9CCBB2EE31}" type="presOf" srcId="{E94CA499-236F-45F8-9163-AA37746AD6AB}" destId="{B87D6B64-4BA5-4FB2-83E6-E477E2974F28}" srcOrd="0" destOrd="0" presId="urn:microsoft.com/office/officeart/2005/8/layout/cycle7"/>
    <dgm:cxn modelId="{FEFCECBC-A536-4C59-A755-900FCE8B2521}" type="presOf" srcId="{E5B735E7-0088-4ABC-B07E-EAC480234427}" destId="{D1595EA9-431C-47DB-BF43-45720B2AD186}" srcOrd="0" destOrd="0" presId="urn:microsoft.com/office/officeart/2005/8/layout/cycle7"/>
    <dgm:cxn modelId="{86157C91-C995-4AB9-B4F9-AEB8566E7AF4}" type="presOf" srcId="{4826FCF2-1F39-4157-B195-D6C803287F49}" destId="{E6C28335-F89C-49DE-BDD5-6D4B23D78EF2}" srcOrd="1" destOrd="0" presId="urn:microsoft.com/office/officeart/2005/8/layout/cycle7"/>
    <dgm:cxn modelId="{43FD52EA-85FB-43DE-998D-A8BB5CFDF13F}" srcId="{E5B735E7-0088-4ABC-B07E-EAC480234427}" destId="{623245A9-E94D-4A4E-B703-22524029956B}" srcOrd="2" destOrd="0" parTransId="{72A1818E-0F83-4178-BEF0-11CA0FD71A3F}" sibTransId="{4826FCF2-1F39-4157-B195-D6C803287F49}"/>
    <dgm:cxn modelId="{309F088C-5140-4838-9088-0D98F644F10E}" srcId="{E5B735E7-0088-4ABC-B07E-EAC480234427}" destId="{BCE82171-70D8-48A8-85B1-46EBDD7E0E8F}" srcOrd="0" destOrd="0" parTransId="{13EB848F-2768-4479-B3F2-F8E7862F37C8}" sibTransId="{4A21E546-F49A-4669-9E6D-F38A63460C45}"/>
    <dgm:cxn modelId="{D84F7DBF-1CE1-4247-8B7A-9EFD75FAEFD4}" type="presOf" srcId="{5000543B-55E7-4EF7-94A8-489193DAF37F}" destId="{FCA4B092-83B4-465A-A646-EC67A8BC5BCB}" srcOrd="0" destOrd="0" presId="urn:microsoft.com/office/officeart/2005/8/layout/cycle7"/>
    <dgm:cxn modelId="{849A1FF7-92B5-4387-B216-F8F870A2D860}" type="presParOf" srcId="{D1595EA9-431C-47DB-BF43-45720B2AD186}" destId="{469D1CBA-954E-4FF2-B4F0-F3FC1B5768A1}" srcOrd="0" destOrd="0" presId="urn:microsoft.com/office/officeart/2005/8/layout/cycle7"/>
    <dgm:cxn modelId="{F3015EDF-3DC9-450A-89A1-ED97AD19C11D}" type="presParOf" srcId="{D1595EA9-431C-47DB-BF43-45720B2AD186}" destId="{DE477351-C6F2-4874-B294-62CCAC6CE2E9}" srcOrd="1" destOrd="0" presId="urn:microsoft.com/office/officeart/2005/8/layout/cycle7"/>
    <dgm:cxn modelId="{39B7794A-AC2B-4A4B-A808-FC0F6053461D}" type="presParOf" srcId="{DE477351-C6F2-4874-B294-62CCAC6CE2E9}" destId="{048BC5A2-8696-4EB9-9E99-B1FAF042B466}" srcOrd="0" destOrd="0" presId="urn:microsoft.com/office/officeart/2005/8/layout/cycle7"/>
    <dgm:cxn modelId="{C5EDD82D-D79B-4218-8BF1-3CA39469ECD7}" type="presParOf" srcId="{D1595EA9-431C-47DB-BF43-45720B2AD186}" destId="{B87D6B64-4BA5-4FB2-83E6-E477E2974F28}" srcOrd="2" destOrd="0" presId="urn:microsoft.com/office/officeart/2005/8/layout/cycle7"/>
    <dgm:cxn modelId="{309C134B-C54B-4C2A-9B12-114AB7577EDB}" type="presParOf" srcId="{D1595EA9-431C-47DB-BF43-45720B2AD186}" destId="{FCA4B092-83B4-465A-A646-EC67A8BC5BCB}" srcOrd="3" destOrd="0" presId="urn:microsoft.com/office/officeart/2005/8/layout/cycle7"/>
    <dgm:cxn modelId="{9F98B4EF-D5CA-4F64-88D0-F0162CE8645C}" type="presParOf" srcId="{FCA4B092-83B4-465A-A646-EC67A8BC5BCB}" destId="{F8075A5D-A899-4E72-8B77-E479C5F2346C}" srcOrd="0" destOrd="0" presId="urn:microsoft.com/office/officeart/2005/8/layout/cycle7"/>
    <dgm:cxn modelId="{873C22EF-3D41-4C50-88CE-7BA7BF2B486E}" type="presParOf" srcId="{D1595EA9-431C-47DB-BF43-45720B2AD186}" destId="{CC8C23A5-5874-4ABF-A697-C6E2DD6BEA1C}" srcOrd="4" destOrd="0" presId="urn:microsoft.com/office/officeart/2005/8/layout/cycle7"/>
    <dgm:cxn modelId="{AA381F5D-6548-4DE5-8D0D-504865B7737E}" type="presParOf" srcId="{D1595EA9-431C-47DB-BF43-45720B2AD186}" destId="{843CC788-96C5-4F8B-BAE2-3C755C0A0AA8}" srcOrd="5" destOrd="0" presId="urn:microsoft.com/office/officeart/2005/8/layout/cycle7"/>
    <dgm:cxn modelId="{4726E8A9-F759-4936-B62F-BDC0E8BF03CB}" type="presParOf" srcId="{843CC788-96C5-4F8B-BAE2-3C755C0A0AA8}" destId="{E6C28335-F89C-49DE-BDD5-6D4B23D78EF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8D144-C8B0-4F3B-9019-D49A4B317689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6B74C9F-A70F-49CA-A973-793B69F4D649}">
      <dgm:prSet phldrT="[Text]"/>
      <dgm:spPr/>
      <dgm:t>
        <a:bodyPr/>
        <a:lstStyle/>
        <a:p>
          <a:r>
            <a:rPr lang="en-US" b="1" dirty="0" smtClean="0"/>
            <a:t>HUMAN DEVELOPMENT</a:t>
          </a:r>
          <a:endParaRPr lang="en-US" b="1" dirty="0"/>
        </a:p>
      </dgm:t>
    </dgm:pt>
    <dgm:pt modelId="{9686B06D-CC1B-4CF1-BC35-9157BC78DD9C}" type="parTrans" cxnId="{2F5096E9-0750-44BE-A977-E1DF0F4FE1BF}">
      <dgm:prSet/>
      <dgm:spPr/>
      <dgm:t>
        <a:bodyPr/>
        <a:lstStyle/>
        <a:p>
          <a:endParaRPr lang="en-US"/>
        </a:p>
      </dgm:t>
    </dgm:pt>
    <dgm:pt modelId="{21D43376-25D6-406C-A0EF-4F3B06D9A946}" type="sibTrans" cxnId="{2F5096E9-0750-44BE-A977-E1DF0F4FE1BF}">
      <dgm:prSet/>
      <dgm:spPr/>
      <dgm:t>
        <a:bodyPr/>
        <a:lstStyle/>
        <a:p>
          <a:endParaRPr lang="en-US"/>
        </a:p>
      </dgm:t>
    </dgm:pt>
    <dgm:pt modelId="{4DF461BB-0A32-43E3-B56A-034EB8E5C4FA}">
      <dgm:prSet phldrT="[Text]"/>
      <dgm:spPr/>
      <dgm:t>
        <a:bodyPr/>
        <a:lstStyle/>
        <a:p>
          <a:r>
            <a:rPr lang="en-US" dirty="0" smtClean="0"/>
            <a:t>HUMAN DEVELOPMENT INDEX</a:t>
          </a:r>
          <a:endParaRPr lang="en-US" dirty="0"/>
        </a:p>
      </dgm:t>
    </dgm:pt>
    <dgm:pt modelId="{7532C8C6-E5F0-4210-B34A-0941B8CE7899}" type="parTrans" cxnId="{0CDAE4BB-EEE0-4EAE-8384-5DAF76912D27}">
      <dgm:prSet/>
      <dgm:spPr>
        <a:ln w="381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29034B1A-A39F-4955-8DD8-68A30CBE1F0E}" type="sibTrans" cxnId="{0CDAE4BB-EEE0-4EAE-8384-5DAF76912D27}">
      <dgm:prSet/>
      <dgm:spPr/>
      <dgm:t>
        <a:bodyPr/>
        <a:lstStyle/>
        <a:p>
          <a:endParaRPr lang="en-US"/>
        </a:p>
      </dgm:t>
    </dgm:pt>
    <dgm:pt modelId="{D5EF4B10-59A9-48C7-900F-FA8B0A72065B}">
      <dgm:prSet phldrT="[Text]"/>
      <dgm:spPr/>
      <dgm:t>
        <a:bodyPr/>
        <a:lstStyle/>
        <a:p>
          <a:r>
            <a:rPr lang="en-US" dirty="0" smtClean="0"/>
            <a:t>EDUCATION INDEX</a:t>
          </a:r>
          <a:endParaRPr lang="en-US" dirty="0"/>
        </a:p>
      </dgm:t>
    </dgm:pt>
    <dgm:pt modelId="{32BA40BF-0E2A-486B-8733-F1E9CA044E44}" type="parTrans" cxnId="{FD41AE68-2A10-4DF8-893D-304D4700D181}">
      <dgm:prSet/>
      <dgm:spPr>
        <a:ln w="381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AFE33ABE-BFE1-4546-96F9-1C8412265453}" type="sibTrans" cxnId="{FD41AE68-2A10-4DF8-893D-304D4700D181}">
      <dgm:prSet/>
      <dgm:spPr/>
      <dgm:t>
        <a:bodyPr/>
        <a:lstStyle/>
        <a:p>
          <a:endParaRPr lang="en-US"/>
        </a:p>
      </dgm:t>
    </dgm:pt>
    <dgm:pt modelId="{14B1657E-B9B7-4BBC-B4E3-3D9B9EF53581}">
      <dgm:prSet phldrT="[Text]"/>
      <dgm:spPr/>
      <dgm:t>
        <a:bodyPr/>
        <a:lstStyle/>
        <a:p>
          <a:r>
            <a:rPr lang="en-US" b="1" dirty="0" smtClean="0"/>
            <a:t>DECENTRALIZATION</a:t>
          </a:r>
          <a:endParaRPr lang="en-US" b="1" dirty="0"/>
        </a:p>
      </dgm:t>
    </dgm:pt>
    <dgm:pt modelId="{8398BE89-D149-4D5C-9AEE-5E5C4C0BB969}" type="parTrans" cxnId="{9E8EA47D-7EA4-4040-B341-7F75B1C3A134}">
      <dgm:prSet/>
      <dgm:spPr/>
      <dgm:t>
        <a:bodyPr/>
        <a:lstStyle/>
        <a:p>
          <a:endParaRPr lang="en-US"/>
        </a:p>
      </dgm:t>
    </dgm:pt>
    <dgm:pt modelId="{690169BC-2F31-47C0-AA6D-3D9D345841E4}" type="sibTrans" cxnId="{9E8EA47D-7EA4-4040-B341-7F75B1C3A134}">
      <dgm:prSet/>
      <dgm:spPr/>
      <dgm:t>
        <a:bodyPr/>
        <a:lstStyle/>
        <a:p>
          <a:endParaRPr lang="en-US"/>
        </a:p>
      </dgm:t>
    </dgm:pt>
    <dgm:pt modelId="{94B648F7-5251-4D1D-87A5-A8AB13896D59}">
      <dgm:prSet phldrT="[Text]" custT="1"/>
      <dgm:spPr/>
      <dgm:t>
        <a:bodyPr/>
        <a:lstStyle/>
        <a:p>
          <a:r>
            <a:rPr lang="en-US" sz="2000" dirty="0" smtClean="0"/>
            <a:t>DEVOLUTION IN PAKISTAN </a:t>
          </a:r>
        </a:p>
        <a:p>
          <a:r>
            <a:rPr lang="en-US" sz="1800" dirty="0" smtClean="0"/>
            <a:t>(2001-2009)</a:t>
          </a:r>
          <a:endParaRPr lang="en-US" sz="2000" dirty="0"/>
        </a:p>
      </dgm:t>
    </dgm:pt>
    <dgm:pt modelId="{70CEE82A-B470-459E-8E18-929E0E8F18B1}" type="parTrans" cxnId="{31288F23-3174-4BCF-BD5A-98D958349329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16E3455-F53A-44DD-8BEA-C09244694083}" type="sibTrans" cxnId="{31288F23-3174-4BCF-BD5A-98D958349329}">
      <dgm:prSet/>
      <dgm:spPr/>
      <dgm:t>
        <a:bodyPr/>
        <a:lstStyle/>
        <a:p>
          <a:endParaRPr lang="en-US"/>
        </a:p>
      </dgm:t>
    </dgm:pt>
    <dgm:pt modelId="{F08D0152-85FE-4918-AA6F-647C8239B09A}">
      <dgm:prSet phldrT="[Text]" custT="1"/>
      <dgm:spPr/>
      <dgm:t>
        <a:bodyPr/>
        <a:lstStyle/>
        <a:p>
          <a:r>
            <a:rPr lang="en-US" sz="1800" dirty="0" smtClean="0"/>
            <a:t>DECENTRALIZATION OF EDUCATION</a:t>
          </a:r>
          <a:endParaRPr lang="en-US" sz="1800" dirty="0"/>
        </a:p>
      </dgm:t>
    </dgm:pt>
    <dgm:pt modelId="{1EDF6BE7-FEA1-477C-875E-AB803773874C}" type="parTrans" cxnId="{5C2FC0D6-7D6A-4FFF-B19D-2DEFBC000946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B9DC2AC-0EEF-48BF-B306-040845F813C3}" type="sibTrans" cxnId="{5C2FC0D6-7D6A-4FFF-B19D-2DEFBC000946}">
      <dgm:prSet/>
      <dgm:spPr/>
      <dgm:t>
        <a:bodyPr/>
        <a:lstStyle/>
        <a:p>
          <a:endParaRPr lang="en-US"/>
        </a:p>
      </dgm:t>
    </dgm:pt>
    <dgm:pt modelId="{DBD07153-0111-4E71-B24F-BAA2C48E6A52}" type="pres">
      <dgm:prSet presAssocID="{90F8D144-C8B0-4F3B-9019-D49A4B3176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67AEAB-7E08-4BD2-AFE1-2A6CE2AFE51A}" type="pres">
      <dgm:prSet presAssocID="{96B74C9F-A70F-49CA-A973-793B69F4D649}" presName="root" presStyleCnt="0"/>
      <dgm:spPr/>
    </dgm:pt>
    <dgm:pt modelId="{A5B2F8EF-CA6E-4541-BFF6-4059B65F4529}" type="pres">
      <dgm:prSet presAssocID="{96B74C9F-A70F-49CA-A973-793B69F4D649}" presName="rootComposite" presStyleCnt="0"/>
      <dgm:spPr/>
    </dgm:pt>
    <dgm:pt modelId="{8EB56A4D-F474-4F93-889B-FE7B22AFABE0}" type="pres">
      <dgm:prSet presAssocID="{96B74C9F-A70F-49CA-A973-793B69F4D649}" presName="rootText" presStyleLbl="node1" presStyleIdx="0" presStyleCnt="2" custLinFactNeighborX="-58278"/>
      <dgm:spPr/>
      <dgm:t>
        <a:bodyPr/>
        <a:lstStyle/>
        <a:p>
          <a:endParaRPr lang="en-US"/>
        </a:p>
      </dgm:t>
    </dgm:pt>
    <dgm:pt modelId="{5FA2094E-76DE-470A-8423-771E8320A070}" type="pres">
      <dgm:prSet presAssocID="{96B74C9F-A70F-49CA-A973-793B69F4D649}" presName="rootConnector" presStyleLbl="node1" presStyleIdx="0" presStyleCnt="2"/>
      <dgm:spPr/>
      <dgm:t>
        <a:bodyPr/>
        <a:lstStyle/>
        <a:p>
          <a:endParaRPr lang="en-US"/>
        </a:p>
      </dgm:t>
    </dgm:pt>
    <dgm:pt modelId="{55B79B75-4D25-4922-9BEB-1A5D49FA8E54}" type="pres">
      <dgm:prSet presAssocID="{96B74C9F-A70F-49CA-A973-793B69F4D649}" presName="childShape" presStyleCnt="0"/>
      <dgm:spPr/>
    </dgm:pt>
    <dgm:pt modelId="{C59E1F13-0845-4328-9FD8-B517BE76DB3A}" type="pres">
      <dgm:prSet presAssocID="{7532C8C6-E5F0-4210-B34A-0941B8CE7899}" presName="Name13" presStyleLbl="parChTrans1D2" presStyleIdx="0" presStyleCnt="4"/>
      <dgm:spPr/>
      <dgm:t>
        <a:bodyPr/>
        <a:lstStyle/>
        <a:p>
          <a:endParaRPr lang="en-US"/>
        </a:p>
      </dgm:t>
    </dgm:pt>
    <dgm:pt modelId="{D4B80A10-2A15-437D-A85B-B47E138958E2}" type="pres">
      <dgm:prSet presAssocID="{4DF461BB-0A32-43E3-B56A-034EB8E5C4FA}" presName="childText" presStyleLbl="bgAcc1" presStyleIdx="0" presStyleCnt="4" custScaleX="140117" custScaleY="103554" custLinFactNeighborX="-72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BE9F7-AC9C-4B95-B4B6-E6778EF856A7}" type="pres">
      <dgm:prSet presAssocID="{32BA40BF-0E2A-486B-8733-F1E9CA044E4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4239B86-CBFD-4FBA-B82F-29FEF4048FF0}" type="pres">
      <dgm:prSet presAssocID="{D5EF4B10-59A9-48C7-900F-FA8B0A72065B}" presName="childText" presStyleLbl="bgAcc1" presStyleIdx="1" presStyleCnt="4" custScaleX="140117" custScaleY="103554" custLinFactNeighborX="-72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AD6B2-AE3A-4346-B1CF-4948E7295F5A}" type="pres">
      <dgm:prSet presAssocID="{14B1657E-B9B7-4BBC-B4E3-3D9B9EF53581}" presName="root" presStyleCnt="0"/>
      <dgm:spPr/>
    </dgm:pt>
    <dgm:pt modelId="{FFCAF224-2015-4F5B-9994-79447AEC53CE}" type="pres">
      <dgm:prSet presAssocID="{14B1657E-B9B7-4BBC-B4E3-3D9B9EF53581}" presName="rootComposite" presStyleCnt="0"/>
      <dgm:spPr/>
    </dgm:pt>
    <dgm:pt modelId="{74508A04-4EA9-4C02-9284-D2C5B4D8058C}" type="pres">
      <dgm:prSet presAssocID="{14B1657E-B9B7-4BBC-B4E3-3D9B9EF53581}" presName="rootText" presStyleLbl="node1" presStyleIdx="1" presStyleCnt="2" custLinFactNeighborX="28731"/>
      <dgm:spPr/>
      <dgm:t>
        <a:bodyPr/>
        <a:lstStyle/>
        <a:p>
          <a:endParaRPr lang="en-US"/>
        </a:p>
      </dgm:t>
    </dgm:pt>
    <dgm:pt modelId="{B83DB9CC-8F8D-47BF-B556-425F6284FA0A}" type="pres">
      <dgm:prSet presAssocID="{14B1657E-B9B7-4BBC-B4E3-3D9B9EF53581}" presName="rootConnector" presStyleLbl="node1" presStyleIdx="1" presStyleCnt="2"/>
      <dgm:spPr/>
      <dgm:t>
        <a:bodyPr/>
        <a:lstStyle/>
        <a:p>
          <a:endParaRPr lang="en-US"/>
        </a:p>
      </dgm:t>
    </dgm:pt>
    <dgm:pt modelId="{2BA57EDC-16B9-4B58-AE8C-37B387E5F718}" type="pres">
      <dgm:prSet presAssocID="{14B1657E-B9B7-4BBC-B4E3-3D9B9EF53581}" presName="childShape" presStyleCnt="0"/>
      <dgm:spPr/>
    </dgm:pt>
    <dgm:pt modelId="{8B62F23F-F022-490C-88B6-DBFE18438328}" type="pres">
      <dgm:prSet presAssocID="{70CEE82A-B470-459E-8E18-929E0E8F18B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96E7C144-4934-4C95-A1A5-DC614CFB5C99}" type="pres">
      <dgm:prSet presAssocID="{94B648F7-5251-4D1D-87A5-A8AB13896D59}" presName="childText" presStyleLbl="bgAcc1" presStyleIdx="2" presStyleCnt="4" custScaleX="140117" custScaleY="103554" custLinFactNeighborX="35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378F1-1F14-439B-AA55-28E2B70A8358}" type="pres">
      <dgm:prSet presAssocID="{1EDF6BE7-FEA1-477C-875E-AB803773874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1B8D4EB8-F4EE-4C86-A21E-2F65737686ED}" type="pres">
      <dgm:prSet presAssocID="{F08D0152-85FE-4918-AA6F-647C8239B09A}" presName="childText" presStyleLbl="bgAcc1" presStyleIdx="3" presStyleCnt="4" custScaleX="140117" custScaleY="103554" custLinFactNeighborX="35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8FBD8-8687-458E-B4BE-4C89E11399DE}" type="presOf" srcId="{96B74C9F-A70F-49CA-A973-793B69F4D649}" destId="{8EB56A4D-F474-4F93-889B-FE7B22AFABE0}" srcOrd="0" destOrd="0" presId="urn:microsoft.com/office/officeart/2005/8/layout/hierarchy3"/>
    <dgm:cxn modelId="{9E8EA47D-7EA4-4040-B341-7F75B1C3A134}" srcId="{90F8D144-C8B0-4F3B-9019-D49A4B317689}" destId="{14B1657E-B9B7-4BBC-B4E3-3D9B9EF53581}" srcOrd="1" destOrd="0" parTransId="{8398BE89-D149-4D5C-9AEE-5E5C4C0BB969}" sibTransId="{690169BC-2F31-47C0-AA6D-3D9D345841E4}"/>
    <dgm:cxn modelId="{2F5096E9-0750-44BE-A977-E1DF0F4FE1BF}" srcId="{90F8D144-C8B0-4F3B-9019-D49A4B317689}" destId="{96B74C9F-A70F-49CA-A973-793B69F4D649}" srcOrd="0" destOrd="0" parTransId="{9686B06D-CC1B-4CF1-BC35-9157BC78DD9C}" sibTransId="{21D43376-25D6-406C-A0EF-4F3B06D9A946}"/>
    <dgm:cxn modelId="{E93E1FB3-736C-456F-8F50-6404DFBD4E1F}" type="presOf" srcId="{F08D0152-85FE-4918-AA6F-647C8239B09A}" destId="{1B8D4EB8-F4EE-4C86-A21E-2F65737686ED}" srcOrd="0" destOrd="0" presId="urn:microsoft.com/office/officeart/2005/8/layout/hierarchy3"/>
    <dgm:cxn modelId="{012FE74E-3528-4801-A50C-EF8269A09CF6}" type="presOf" srcId="{14B1657E-B9B7-4BBC-B4E3-3D9B9EF53581}" destId="{74508A04-4EA9-4C02-9284-D2C5B4D8058C}" srcOrd="0" destOrd="0" presId="urn:microsoft.com/office/officeart/2005/8/layout/hierarchy3"/>
    <dgm:cxn modelId="{AA9B77AD-7F21-4916-899F-83EA9D1B0A2C}" type="presOf" srcId="{4DF461BB-0A32-43E3-B56A-034EB8E5C4FA}" destId="{D4B80A10-2A15-437D-A85B-B47E138958E2}" srcOrd="0" destOrd="0" presId="urn:microsoft.com/office/officeart/2005/8/layout/hierarchy3"/>
    <dgm:cxn modelId="{FD41AE68-2A10-4DF8-893D-304D4700D181}" srcId="{96B74C9F-A70F-49CA-A973-793B69F4D649}" destId="{D5EF4B10-59A9-48C7-900F-FA8B0A72065B}" srcOrd="1" destOrd="0" parTransId="{32BA40BF-0E2A-486B-8733-F1E9CA044E44}" sibTransId="{AFE33ABE-BFE1-4546-96F9-1C8412265453}"/>
    <dgm:cxn modelId="{04AD3C76-7B69-4089-8AD6-979D4FE044C4}" type="presOf" srcId="{7532C8C6-E5F0-4210-B34A-0941B8CE7899}" destId="{C59E1F13-0845-4328-9FD8-B517BE76DB3A}" srcOrd="0" destOrd="0" presId="urn:microsoft.com/office/officeart/2005/8/layout/hierarchy3"/>
    <dgm:cxn modelId="{5C2FC0D6-7D6A-4FFF-B19D-2DEFBC000946}" srcId="{14B1657E-B9B7-4BBC-B4E3-3D9B9EF53581}" destId="{F08D0152-85FE-4918-AA6F-647C8239B09A}" srcOrd="1" destOrd="0" parTransId="{1EDF6BE7-FEA1-477C-875E-AB803773874C}" sibTransId="{CB9DC2AC-0EEF-48BF-B306-040845F813C3}"/>
    <dgm:cxn modelId="{5E3A82EC-5CD7-4508-A756-C0F1B7C6AFDB}" type="presOf" srcId="{94B648F7-5251-4D1D-87A5-A8AB13896D59}" destId="{96E7C144-4934-4C95-A1A5-DC614CFB5C99}" srcOrd="0" destOrd="0" presId="urn:microsoft.com/office/officeart/2005/8/layout/hierarchy3"/>
    <dgm:cxn modelId="{2F138ED6-A05F-47E5-A539-783BBE17ABB4}" type="presOf" srcId="{32BA40BF-0E2A-486B-8733-F1E9CA044E44}" destId="{A5FBE9F7-AC9C-4B95-B4B6-E6778EF856A7}" srcOrd="0" destOrd="0" presId="urn:microsoft.com/office/officeart/2005/8/layout/hierarchy3"/>
    <dgm:cxn modelId="{054A006D-2BCE-4239-B292-4840F696F8F4}" type="presOf" srcId="{96B74C9F-A70F-49CA-A973-793B69F4D649}" destId="{5FA2094E-76DE-470A-8423-771E8320A070}" srcOrd="1" destOrd="0" presId="urn:microsoft.com/office/officeart/2005/8/layout/hierarchy3"/>
    <dgm:cxn modelId="{A3245F55-CFF3-4078-8B76-EFB9F0157C90}" type="presOf" srcId="{D5EF4B10-59A9-48C7-900F-FA8B0A72065B}" destId="{A4239B86-CBFD-4FBA-B82F-29FEF4048FF0}" srcOrd="0" destOrd="0" presId="urn:microsoft.com/office/officeart/2005/8/layout/hierarchy3"/>
    <dgm:cxn modelId="{A331C61A-6C83-4892-95E0-CED8B9433F9F}" type="presOf" srcId="{1EDF6BE7-FEA1-477C-875E-AB803773874C}" destId="{2F2378F1-1F14-439B-AA55-28E2B70A8358}" srcOrd="0" destOrd="0" presId="urn:microsoft.com/office/officeart/2005/8/layout/hierarchy3"/>
    <dgm:cxn modelId="{37BB8721-C7DA-45F6-9502-CE5FA88EB95A}" type="presOf" srcId="{14B1657E-B9B7-4BBC-B4E3-3D9B9EF53581}" destId="{B83DB9CC-8F8D-47BF-B556-425F6284FA0A}" srcOrd="1" destOrd="0" presId="urn:microsoft.com/office/officeart/2005/8/layout/hierarchy3"/>
    <dgm:cxn modelId="{31288F23-3174-4BCF-BD5A-98D958349329}" srcId="{14B1657E-B9B7-4BBC-B4E3-3D9B9EF53581}" destId="{94B648F7-5251-4D1D-87A5-A8AB13896D59}" srcOrd="0" destOrd="0" parTransId="{70CEE82A-B470-459E-8E18-929E0E8F18B1}" sibTransId="{416E3455-F53A-44DD-8BEA-C09244694083}"/>
    <dgm:cxn modelId="{00D1F64C-1FD9-4F9B-9FA2-ACA783C3228C}" type="presOf" srcId="{70CEE82A-B470-459E-8E18-929E0E8F18B1}" destId="{8B62F23F-F022-490C-88B6-DBFE18438328}" srcOrd="0" destOrd="0" presId="urn:microsoft.com/office/officeart/2005/8/layout/hierarchy3"/>
    <dgm:cxn modelId="{0CDAE4BB-EEE0-4EAE-8384-5DAF76912D27}" srcId="{96B74C9F-A70F-49CA-A973-793B69F4D649}" destId="{4DF461BB-0A32-43E3-B56A-034EB8E5C4FA}" srcOrd="0" destOrd="0" parTransId="{7532C8C6-E5F0-4210-B34A-0941B8CE7899}" sibTransId="{29034B1A-A39F-4955-8DD8-68A30CBE1F0E}"/>
    <dgm:cxn modelId="{2C38FFCE-4211-42DE-A66E-545249222B50}" type="presOf" srcId="{90F8D144-C8B0-4F3B-9019-D49A4B317689}" destId="{DBD07153-0111-4E71-B24F-BAA2C48E6A52}" srcOrd="0" destOrd="0" presId="urn:microsoft.com/office/officeart/2005/8/layout/hierarchy3"/>
    <dgm:cxn modelId="{7A0E446D-C084-4F75-87D1-9660B97D784D}" type="presParOf" srcId="{DBD07153-0111-4E71-B24F-BAA2C48E6A52}" destId="{2867AEAB-7E08-4BD2-AFE1-2A6CE2AFE51A}" srcOrd="0" destOrd="0" presId="urn:microsoft.com/office/officeart/2005/8/layout/hierarchy3"/>
    <dgm:cxn modelId="{57B8030F-C5B0-4747-8C3E-19404A6E2D85}" type="presParOf" srcId="{2867AEAB-7E08-4BD2-AFE1-2A6CE2AFE51A}" destId="{A5B2F8EF-CA6E-4541-BFF6-4059B65F4529}" srcOrd="0" destOrd="0" presId="urn:microsoft.com/office/officeart/2005/8/layout/hierarchy3"/>
    <dgm:cxn modelId="{DCF926C6-6317-42AC-BCF2-01E6D24B47E6}" type="presParOf" srcId="{A5B2F8EF-CA6E-4541-BFF6-4059B65F4529}" destId="{8EB56A4D-F474-4F93-889B-FE7B22AFABE0}" srcOrd="0" destOrd="0" presId="urn:microsoft.com/office/officeart/2005/8/layout/hierarchy3"/>
    <dgm:cxn modelId="{52ED0C24-4837-419B-A8EB-061B4E21ED81}" type="presParOf" srcId="{A5B2F8EF-CA6E-4541-BFF6-4059B65F4529}" destId="{5FA2094E-76DE-470A-8423-771E8320A070}" srcOrd="1" destOrd="0" presId="urn:microsoft.com/office/officeart/2005/8/layout/hierarchy3"/>
    <dgm:cxn modelId="{9675497E-1C73-4482-B115-48B5FE908930}" type="presParOf" srcId="{2867AEAB-7E08-4BD2-AFE1-2A6CE2AFE51A}" destId="{55B79B75-4D25-4922-9BEB-1A5D49FA8E54}" srcOrd="1" destOrd="0" presId="urn:microsoft.com/office/officeart/2005/8/layout/hierarchy3"/>
    <dgm:cxn modelId="{C9F9B290-0B32-4733-A242-A320726BB566}" type="presParOf" srcId="{55B79B75-4D25-4922-9BEB-1A5D49FA8E54}" destId="{C59E1F13-0845-4328-9FD8-B517BE76DB3A}" srcOrd="0" destOrd="0" presId="urn:microsoft.com/office/officeart/2005/8/layout/hierarchy3"/>
    <dgm:cxn modelId="{96BFD830-CF2C-4546-8906-3EEB51EE96D0}" type="presParOf" srcId="{55B79B75-4D25-4922-9BEB-1A5D49FA8E54}" destId="{D4B80A10-2A15-437D-A85B-B47E138958E2}" srcOrd="1" destOrd="0" presId="urn:microsoft.com/office/officeart/2005/8/layout/hierarchy3"/>
    <dgm:cxn modelId="{21A15F44-7F36-4504-BD8C-6CBC04B62C42}" type="presParOf" srcId="{55B79B75-4D25-4922-9BEB-1A5D49FA8E54}" destId="{A5FBE9F7-AC9C-4B95-B4B6-E6778EF856A7}" srcOrd="2" destOrd="0" presId="urn:microsoft.com/office/officeart/2005/8/layout/hierarchy3"/>
    <dgm:cxn modelId="{3D6A4A46-9B61-44AA-8811-388C62394A28}" type="presParOf" srcId="{55B79B75-4D25-4922-9BEB-1A5D49FA8E54}" destId="{A4239B86-CBFD-4FBA-B82F-29FEF4048FF0}" srcOrd="3" destOrd="0" presId="urn:microsoft.com/office/officeart/2005/8/layout/hierarchy3"/>
    <dgm:cxn modelId="{950577E5-5612-43C7-9084-9EDF86DA6DCB}" type="presParOf" srcId="{DBD07153-0111-4E71-B24F-BAA2C48E6A52}" destId="{431AD6B2-AE3A-4346-B1CF-4948E7295F5A}" srcOrd="1" destOrd="0" presId="urn:microsoft.com/office/officeart/2005/8/layout/hierarchy3"/>
    <dgm:cxn modelId="{EE61DF80-EB77-4B75-8F0B-F83824A0C462}" type="presParOf" srcId="{431AD6B2-AE3A-4346-B1CF-4948E7295F5A}" destId="{FFCAF224-2015-4F5B-9994-79447AEC53CE}" srcOrd="0" destOrd="0" presId="urn:microsoft.com/office/officeart/2005/8/layout/hierarchy3"/>
    <dgm:cxn modelId="{21CA0AAE-22FB-4E40-8486-48C4A19A560D}" type="presParOf" srcId="{FFCAF224-2015-4F5B-9994-79447AEC53CE}" destId="{74508A04-4EA9-4C02-9284-D2C5B4D8058C}" srcOrd="0" destOrd="0" presId="urn:microsoft.com/office/officeart/2005/8/layout/hierarchy3"/>
    <dgm:cxn modelId="{24920868-C9D2-43D8-B29E-676A93A2A124}" type="presParOf" srcId="{FFCAF224-2015-4F5B-9994-79447AEC53CE}" destId="{B83DB9CC-8F8D-47BF-B556-425F6284FA0A}" srcOrd="1" destOrd="0" presId="urn:microsoft.com/office/officeart/2005/8/layout/hierarchy3"/>
    <dgm:cxn modelId="{C2E23101-E8A9-4944-82A1-ECDDB526CA4E}" type="presParOf" srcId="{431AD6B2-AE3A-4346-B1CF-4948E7295F5A}" destId="{2BA57EDC-16B9-4B58-AE8C-37B387E5F718}" srcOrd="1" destOrd="0" presId="urn:microsoft.com/office/officeart/2005/8/layout/hierarchy3"/>
    <dgm:cxn modelId="{4D168964-8446-4B7A-A16C-2DAC2CD502E7}" type="presParOf" srcId="{2BA57EDC-16B9-4B58-AE8C-37B387E5F718}" destId="{8B62F23F-F022-490C-88B6-DBFE18438328}" srcOrd="0" destOrd="0" presId="urn:microsoft.com/office/officeart/2005/8/layout/hierarchy3"/>
    <dgm:cxn modelId="{DBCBD92F-84C5-4BA5-8923-7527F3A522FF}" type="presParOf" srcId="{2BA57EDC-16B9-4B58-AE8C-37B387E5F718}" destId="{96E7C144-4934-4C95-A1A5-DC614CFB5C99}" srcOrd="1" destOrd="0" presId="urn:microsoft.com/office/officeart/2005/8/layout/hierarchy3"/>
    <dgm:cxn modelId="{090ED2BF-0E2E-4125-93A2-A3CB5058FC09}" type="presParOf" srcId="{2BA57EDC-16B9-4B58-AE8C-37B387E5F718}" destId="{2F2378F1-1F14-439B-AA55-28E2B70A8358}" srcOrd="2" destOrd="0" presId="urn:microsoft.com/office/officeart/2005/8/layout/hierarchy3"/>
    <dgm:cxn modelId="{38379E86-4DD4-4D29-84E6-FDA0D190A9CB}" type="presParOf" srcId="{2BA57EDC-16B9-4B58-AE8C-37B387E5F718}" destId="{1B8D4EB8-F4EE-4C86-A21E-2F65737686E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40B41F-461B-4690-B0EF-755D40751483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7A7143-68DC-48D6-A8A0-6D5ECD66F8E9}">
      <dgm:prSet phldrT="[Text]"/>
      <dgm:spPr/>
      <dgm:t>
        <a:bodyPr/>
        <a:lstStyle/>
        <a:p>
          <a:r>
            <a:rPr lang="en-US" dirty="0" smtClean="0"/>
            <a:t>DECENTRALIZATION</a:t>
          </a:r>
          <a:endParaRPr lang="en-US" dirty="0"/>
        </a:p>
      </dgm:t>
    </dgm:pt>
    <dgm:pt modelId="{EC1EF94A-9BCB-477B-9A8D-2D86CEBEB50B}" type="parTrans" cxnId="{628052B1-E1D6-41E1-835C-5558E1D6583A}">
      <dgm:prSet/>
      <dgm:spPr/>
      <dgm:t>
        <a:bodyPr/>
        <a:lstStyle/>
        <a:p>
          <a:endParaRPr lang="en-US"/>
        </a:p>
      </dgm:t>
    </dgm:pt>
    <dgm:pt modelId="{BEDA8827-9737-4561-BFC2-22F2F3AA3BCE}" type="sibTrans" cxnId="{628052B1-E1D6-41E1-835C-5558E1D6583A}">
      <dgm:prSet/>
      <dgm:spPr/>
      <dgm:t>
        <a:bodyPr/>
        <a:lstStyle/>
        <a:p>
          <a:endParaRPr lang="en-US"/>
        </a:p>
      </dgm:t>
    </dgm:pt>
    <dgm:pt modelId="{6C376A76-25F7-4112-993C-F4E80FF570BA}">
      <dgm:prSet phldrT="[Text]" custT="1"/>
      <dgm:spPr/>
      <dgm:t>
        <a:bodyPr/>
        <a:lstStyle/>
        <a:p>
          <a:r>
            <a:rPr lang="en-US" sz="1400" b="1" dirty="0" smtClean="0"/>
            <a:t>PDI – </a:t>
          </a:r>
          <a:r>
            <a:rPr lang="en-US" sz="1200" b="1" dirty="0" smtClean="0"/>
            <a:t>Political Decentralization Index</a:t>
          </a:r>
        </a:p>
        <a:p>
          <a:r>
            <a:rPr lang="en-US" sz="1400" b="1" dirty="0" smtClean="0"/>
            <a:t>ADI – </a:t>
          </a:r>
          <a:r>
            <a:rPr lang="en-US" sz="1200" b="1" dirty="0" smtClean="0"/>
            <a:t>Administrative Decentralization Index</a:t>
          </a:r>
        </a:p>
        <a:p>
          <a:r>
            <a:rPr lang="en-US" sz="1400" b="1" dirty="0" smtClean="0"/>
            <a:t>FDI – </a:t>
          </a:r>
          <a:r>
            <a:rPr lang="en-US" sz="1200" b="1" dirty="0" smtClean="0"/>
            <a:t>Fiscal Decentralization Index</a:t>
          </a:r>
        </a:p>
        <a:p>
          <a:r>
            <a:rPr lang="en-US" sz="1600" dirty="0" smtClean="0"/>
            <a:t>(</a:t>
          </a:r>
          <a:r>
            <a:rPr lang="en-US" sz="1600" dirty="0" err="1" smtClean="0"/>
            <a:t>Ivanyna</a:t>
          </a:r>
          <a:r>
            <a:rPr lang="en-US" sz="1600" dirty="0" smtClean="0"/>
            <a:t> &amp; Shah, 2012)</a:t>
          </a:r>
          <a:endParaRPr lang="en-US" sz="1600" b="1" dirty="0"/>
        </a:p>
      </dgm:t>
    </dgm:pt>
    <dgm:pt modelId="{33815D26-B119-4C3E-8FD4-053CFAE133C3}" type="parTrans" cxnId="{A35F62B4-DF32-47A7-A3E9-D96B2692C268}">
      <dgm:prSet/>
      <dgm:spPr/>
      <dgm:t>
        <a:bodyPr/>
        <a:lstStyle/>
        <a:p>
          <a:endParaRPr lang="en-US"/>
        </a:p>
      </dgm:t>
    </dgm:pt>
    <dgm:pt modelId="{4DE2606F-766A-4D1C-992F-85EF316B758A}" type="sibTrans" cxnId="{A35F62B4-DF32-47A7-A3E9-D96B2692C268}">
      <dgm:prSet/>
      <dgm:spPr/>
      <dgm:t>
        <a:bodyPr/>
        <a:lstStyle/>
        <a:p>
          <a:endParaRPr lang="en-US"/>
        </a:p>
      </dgm:t>
    </dgm:pt>
    <dgm:pt modelId="{EA0B826A-6A0C-4CD1-820E-0FD808B3CF53}">
      <dgm:prSet phldrT="[Text]" custT="1"/>
      <dgm:spPr/>
      <dgm:t>
        <a:bodyPr/>
        <a:lstStyle/>
        <a:p>
          <a:r>
            <a:rPr lang="en-US" sz="2400" b="1" dirty="0" smtClean="0"/>
            <a:t>Decentralization Index</a:t>
          </a:r>
        </a:p>
        <a:p>
          <a:r>
            <a:rPr lang="en-US" sz="2000" b="0" dirty="0" smtClean="0"/>
            <a:t>DI = (PDI + ADI + FDI) 1/3</a:t>
          </a:r>
          <a:endParaRPr lang="en-US" sz="2000" b="0" dirty="0"/>
        </a:p>
      </dgm:t>
    </dgm:pt>
    <dgm:pt modelId="{D61CA614-E721-41E4-9F39-C6D4567C74BC}" type="parTrans" cxnId="{28CCA051-A8A6-4D8F-9C08-AB3A56E0ACA6}">
      <dgm:prSet/>
      <dgm:spPr/>
      <dgm:t>
        <a:bodyPr/>
        <a:lstStyle/>
        <a:p>
          <a:endParaRPr lang="en-US"/>
        </a:p>
      </dgm:t>
    </dgm:pt>
    <dgm:pt modelId="{C8D596E0-BA9A-48B6-A7B1-36B24368F44B}" type="sibTrans" cxnId="{28CCA051-A8A6-4D8F-9C08-AB3A56E0ACA6}">
      <dgm:prSet/>
      <dgm:spPr/>
      <dgm:t>
        <a:bodyPr/>
        <a:lstStyle/>
        <a:p>
          <a:endParaRPr lang="en-US"/>
        </a:p>
      </dgm:t>
    </dgm:pt>
    <dgm:pt modelId="{3D32FEFE-5B68-4900-B25E-D749E4E78F07}">
      <dgm:prSet phldrT="[Text]"/>
      <dgm:spPr/>
      <dgm:t>
        <a:bodyPr/>
        <a:lstStyle/>
        <a:p>
          <a:r>
            <a:rPr lang="en-US" dirty="0" smtClean="0"/>
            <a:t>HUMAN DEVELOPMENT</a:t>
          </a:r>
          <a:endParaRPr lang="en-US" dirty="0"/>
        </a:p>
      </dgm:t>
    </dgm:pt>
    <dgm:pt modelId="{F408FC87-5586-43C1-A83F-E0EC984EEAAD}" type="parTrans" cxnId="{E995E3E3-D002-4DE2-88B3-17D836A2ED52}">
      <dgm:prSet/>
      <dgm:spPr/>
      <dgm:t>
        <a:bodyPr/>
        <a:lstStyle/>
        <a:p>
          <a:endParaRPr lang="en-US"/>
        </a:p>
      </dgm:t>
    </dgm:pt>
    <dgm:pt modelId="{41191A3C-F13F-4453-AA40-276D51763AB1}" type="sibTrans" cxnId="{E995E3E3-D002-4DE2-88B3-17D836A2ED52}">
      <dgm:prSet/>
      <dgm:spPr/>
      <dgm:t>
        <a:bodyPr/>
        <a:lstStyle/>
        <a:p>
          <a:endParaRPr lang="en-US"/>
        </a:p>
      </dgm:t>
    </dgm:pt>
    <dgm:pt modelId="{3B224D56-31C8-46E2-A08D-60242A75AD99}">
      <dgm:prSet phldrT="[Text]" custT="1"/>
      <dgm:spPr/>
      <dgm:t>
        <a:bodyPr/>
        <a:lstStyle/>
        <a:p>
          <a:r>
            <a:rPr lang="en-US" sz="2000" b="1" dirty="0" smtClean="0"/>
            <a:t>Human Development Index</a:t>
          </a:r>
        </a:p>
        <a:p>
          <a:r>
            <a:rPr lang="en-US" sz="1400" b="1" dirty="0" smtClean="0"/>
            <a:t>HDI = ( I </a:t>
          </a:r>
          <a:r>
            <a:rPr lang="en-US" sz="1400" b="1" baseline="-25000" dirty="0" smtClean="0"/>
            <a:t>Health</a:t>
          </a:r>
          <a:r>
            <a:rPr lang="en-US" sz="1400" b="1" dirty="0" smtClean="0"/>
            <a:t> . I </a:t>
          </a:r>
          <a:r>
            <a:rPr lang="en-US" sz="1400" b="1" baseline="-25000" dirty="0" smtClean="0"/>
            <a:t>Education</a:t>
          </a:r>
          <a:r>
            <a:rPr lang="en-US" sz="1400" b="1" dirty="0" smtClean="0"/>
            <a:t> . I </a:t>
          </a:r>
          <a:r>
            <a:rPr lang="en-US" sz="1400" b="1" baseline="-25000" dirty="0" smtClean="0"/>
            <a:t>Income</a:t>
          </a:r>
          <a:r>
            <a:rPr lang="en-US" sz="1400" b="1" dirty="0" smtClean="0"/>
            <a:t> ) </a:t>
          </a:r>
          <a:r>
            <a:rPr lang="en-US" sz="1400" b="1" baseline="30000" dirty="0" smtClean="0"/>
            <a:t>1/3</a:t>
          </a:r>
          <a:endParaRPr lang="en-US" sz="1400" dirty="0" smtClean="0"/>
        </a:p>
        <a:p>
          <a:r>
            <a:rPr lang="en-US" sz="1600" dirty="0" smtClean="0"/>
            <a:t>(UNDP)</a:t>
          </a:r>
          <a:endParaRPr lang="en-US" sz="1600" b="1" dirty="0"/>
        </a:p>
      </dgm:t>
    </dgm:pt>
    <dgm:pt modelId="{DEA466D6-3A60-4C58-B3F5-E46DAAD75766}" type="parTrans" cxnId="{F09354F1-0CFA-487E-9472-061029E13AD7}">
      <dgm:prSet/>
      <dgm:spPr/>
      <dgm:t>
        <a:bodyPr/>
        <a:lstStyle/>
        <a:p>
          <a:endParaRPr lang="en-US"/>
        </a:p>
      </dgm:t>
    </dgm:pt>
    <dgm:pt modelId="{96DF6135-0133-4E60-8829-CA2D6436C551}" type="sibTrans" cxnId="{F09354F1-0CFA-487E-9472-061029E13AD7}">
      <dgm:prSet/>
      <dgm:spPr/>
      <dgm:t>
        <a:bodyPr/>
        <a:lstStyle/>
        <a:p>
          <a:endParaRPr lang="en-US"/>
        </a:p>
      </dgm:t>
    </dgm:pt>
    <dgm:pt modelId="{AB813281-9DFC-45BB-8A09-1F67139856E1}">
      <dgm:prSet phldrT="[Text]" custT="1"/>
      <dgm:spPr/>
      <dgm:t>
        <a:bodyPr/>
        <a:lstStyle/>
        <a:p>
          <a:r>
            <a:rPr lang="en-US" sz="2000" dirty="0" smtClean="0"/>
            <a:t>I </a:t>
          </a:r>
          <a:r>
            <a:rPr lang="en-US" sz="2000" baseline="-25000" dirty="0" smtClean="0"/>
            <a:t>Education</a:t>
          </a:r>
          <a:r>
            <a:rPr lang="en-US" sz="2000" dirty="0" smtClean="0"/>
            <a:t>  - index for knowledge measured through mean years of schooling and expected years of schooling</a:t>
          </a:r>
          <a:endParaRPr lang="en-US" sz="2000" b="1" dirty="0"/>
        </a:p>
      </dgm:t>
    </dgm:pt>
    <dgm:pt modelId="{CCE3CD2E-DA8A-4648-823C-1791D8620065}" type="parTrans" cxnId="{319AC3F2-9BAF-4D80-8FCB-BF16A725C806}">
      <dgm:prSet/>
      <dgm:spPr/>
      <dgm:t>
        <a:bodyPr/>
        <a:lstStyle/>
        <a:p>
          <a:endParaRPr lang="en-US"/>
        </a:p>
      </dgm:t>
    </dgm:pt>
    <dgm:pt modelId="{EFEBF9EB-9D69-460C-AA1D-4986CA38E0B0}" type="sibTrans" cxnId="{319AC3F2-9BAF-4D80-8FCB-BF16A725C806}">
      <dgm:prSet/>
      <dgm:spPr/>
      <dgm:t>
        <a:bodyPr/>
        <a:lstStyle/>
        <a:p>
          <a:endParaRPr lang="en-US"/>
        </a:p>
      </dgm:t>
    </dgm:pt>
    <dgm:pt modelId="{CBFEF803-DBDD-4955-9EDA-3C74748174AB}" type="pres">
      <dgm:prSet presAssocID="{6240B41F-461B-4690-B0EF-755D407514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4615C-F680-44C6-B319-FAA312D228B0}" type="pres">
      <dgm:prSet presAssocID="{737A7143-68DC-48D6-A8A0-6D5ECD66F8E9}" presName="vertFlow" presStyleCnt="0"/>
      <dgm:spPr/>
    </dgm:pt>
    <dgm:pt modelId="{BD9268B3-51AA-4474-BD18-E12B8534AA4E}" type="pres">
      <dgm:prSet presAssocID="{737A7143-68DC-48D6-A8A0-6D5ECD66F8E9}" presName="header" presStyleLbl="node1" presStyleIdx="0" presStyleCnt="2"/>
      <dgm:spPr/>
      <dgm:t>
        <a:bodyPr/>
        <a:lstStyle/>
        <a:p>
          <a:endParaRPr lang="en-US"/>
        </a:p>
      </dgm:t>
    </dgm:pt>
    <dgm:pt modelId="{AD810EF3-0FDD-490C-95A9-5F42752FE761}" type="pres">
      <dgm:prSet presAssocID="{33815D26-B119-4C3E-8FD4-053CFAE133C3}" presName="parTrans" presStyleLbl="sibTrans2D1" presStyleIdx="0" presStyleCnt="4" custScaleX="113535" custScaleY="451092"/>
      <dgm:spPr/>
      <dgm:t>
        <a:bodyPr/>
        <a:lstStyle/>
        <a:p>
          <a:endParaRPr lang="en-US"/>
        </a:p>
      </dgm:t>
    </dgm:pt>
    <dgm:pt modelId="{C8C6126B-5893-43BF-8322-4E08F1B0E181}" type="pres">
      <dgm:prSet presAssocID="{6C376A76-25F7-4112-993C-F4E80FF570BA}" presName="child" presStyleLbl="alignAccFollowNode1" presStyleIdx="0" presStyleCnt="4" custScaleX="96738" custScaleY="165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B8B65-B221-4F25-BC78-6640FE7CF2D2}" type="pres">
      <dgm:prSet presAssocID="{4DE2606F-766A-4D1C-992F-85EF316B758A}" presName="sibTrans" presStyleLbl="sibTrans2D1" presStyleIdx="1" presStyleCnt="4" custScaleX="113535" custScaleY="451092"/>
      <dgm:spPr/>
      <dgm:t>
        <a:bodyPr/>
        <a:lstStyle/>
        <a:p>
          <a:endParaRPr lang="en-US"/>
        </a:p>
      </dgm:t>
    </dgm:pt>
    <dgm:pt modelId="{3B13CA89-8DF8-48CD-8658-9360F09AB181}" type="pres">
      <dgm:prSet presAssocID="{EA0B826A-6A0C-4CD1-820E-0FD808B3CF53}" presName="child" presStyleLbl="alignAccFollowNode1" presStyleIdx="1" presStyleCnt="4" custScaleX="96738" custScaleY="1502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BAF3F-601E-455D-A63A-A4051A1D1A9B}" type="pres">
      <dgm:prSet presAssocID="{737A7143-68DC-48D6-A8A0-6D5ECD66F8E9}" presName="hSp" presStyleCnt="0"/>
      <dgm:spPr/>
    </dgm:pt>
    <dgm:pt modelId="{856CDC44-F433-426D-BCA9-268F60FF73C7}" type="pres">
      <dgm:prSet presAssocID="{3D32FEFE-5B68-4900-B25E-D749E4E78F07}" presName="vertFlow" presStyleCnt="0"/>
      <dgm:spPr/>
    </dgm:pt>
    <dgm:pt modelId="{F0A59123-DAA8-46FC-9C94-25512C8DCFA8}" type="pres">
      <dgm:prSet presAssocID="{3D32FEFE-5B68-4900-B25E-D749E4E78F07}" presName="header" presStyleLbl="node1" presStyleIdx="1" presStyleCnt="2"/>
      <dgm:spPr/>
      <dgm:t>
        <a:bodyPr/>
        <a:lstStyle/>
        <a:p>
          <a:endParaRPr lang="en-US"/>
        </a:p>
      </dgm:t>
    </dgm:pt>
    <dgm:pt modelId="{8B7E3AC3-0661-460E-AAA7-C01C7A772805}" type="pres">
      <dgm:prSet presAssocID="{DEA466D6-3A60-4C58-B3F5-E46DAAD75766}" presName="parTrans" presStyleLbl="sibTrans2D1" presStyleIdx="2" presStyleCnt="4" custScaleX="113535" custScaleY="451092"/>
      <dgm:spPr/>
      <dgm:t>
        <a:bodyPr/>
        <a:lstStyle/>
        <a:p>
          <a:endParaRPr lang="en-US"/>
        </a:p>
      </dgm:t>
    </dgm:pt>
    <dgm:pt modelId="{29E097D5-A211-4FDE-B025-F5D2F448B3C2}" type="pres">
      <dgm:prSet presAssocID="{3B224D56-31C8-46E2-A08D-60242A75AD99}" presName="child" presStyleLbl="alignAccFollowNode1" presStyleIdx="2" presStyleCnt="4" custScaleX="104311" custScaleY="1627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26789-1CE3-480F-BD40-5699054472B3}" type="pres">
      <dgm:prSet presAssocID="{96DF6135-0133-4E60-8829-CA2D6436C551}" presName="sibTrans" presStyleLbl="sibTrans2D1" presStyleIdx="3" presStyleCnt="4" custScaleX="113535" custScaleY="451092"/>
      <dgm:spPr/>
      <dgm:t>
        <a:bodyPr/>
        <a:lstStyle/>
        <a:p>
          <a:endParaRPr lang="en-US"/>
        </a:p>
      </dgm:t>
    </dgm:pt>
    <dgm:pt modelId="{A56B72AA-858B-4CB3-9149-32BFBC7A5051}" type="pres">
      <dgm:prSet presAssocID="{AB813281-9DFC-45BB-8A09-1F67139856E1}" presName="child" presStyleLbl="alignAccFollowNode1" presStyleIdx="3" presStyleCnt="4" custScaleY="1489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C501E8-781C-40AA-AEAF-2201DBB846B0}" type="presOf" srcId="{DEA466D6-3A60-4C58-B3F5-E46DAAD75766}" destId="{8B7E3AC3-0661-460E-AAA7-C01C7A772805}" srcOrd="0" destOrd="0" presId="urn:microsoft.com/office/officeart/2005/8/layout/lProcess1"/>
    <dgm:cxn modelId="{5631CD57-A154-4FBB-A443-108701B32A54}" type="presOf" srcId="{4DE2606F-766A-4D1C-992F-85EF316B758A}" destId="{4B3B8B65-B221-4F25-BC78-6640FE7CF2D2}" srcOrd="0" destOrd="0" presId="urn:microsoft.com/office/officeart/2005/8/layout/lProcess1"/>
    <dgm:cxn modelId="{717EFA56-87F2-4AE2-A77A-F0F1E881D796}" type="presOf" srcId="{96DF6135-0133-4E60-8829-CA2D6436C551}" destId="{5E226789-1CE3-480F-BD40-5699054472B3}" srcOrd="0" destOrd="0" presId="urn:microsoft.com/office/officeart/2005/8/layout/lProcess1"/>
    <dgm:cxn modelId="{457064DE-A520-479E-A0B8-550FF29DFFD8}" type="presOf" srcId="{EA0B826A-6A0C-4CD1-820E-0FD808B3CF53}" destId="{3B13CA89-8DF8-48CD-8658-9360F09AB181}" srcOrd="0" destOrd="0" presId="urn:microsoft.com/office/officeart/2005/8/layout/lProcess1"/>
    <dgm:cxn modelId="{E6D28ACF-9899-4F93-B2A0-9DA03EA80E35}" type="presOf" srcId="{3B224D56-31C8-46E2-A08D-60242A75AD99}" destId="{29E097D5-A211-4FDE-B025-F5D2F448B3C2}" srcOrd="0" destOrd="0" presId="urn:microsoft.com/office/officeart/2005/8/layout/lProcess1"/>
    <dgm:cxn modelId="{A35F62B4-DF32-47A7-A3E9-D96B2692C268}" srcId="{737A7143-68DC-48D6-A8A0-6D5ECD66F8E9}" destId="{6C376A76-25F7-4112-993C-F4E80FF570BA}" srcOrd="0" destOrd="0" parTransId="{33815D26-B119-4C3E-8FD4-053CFAE133C3}" sibTransId="{4DE2606F-766A-4D1C-992F-85EF316B758A}"/>
    <dgm:cxn modelId="{5181B16A-349D-40A4-890E-333F18B76620}" type="presOf" srcId="{33815D26-B119-4C3E-8FD4-053CFAE133C3}" destId="{AD810EF3-0FDD-490C-95A9-5F42752FE761}" srcOrd="0" destOrd="0" presId="urn:microsoft.com/office/officeart/2005/8/layout/lProcess1"/>
    <dgm:cxn modelId="{E995E3E3-D002-4DE2-88B3-17D836A2ED52}" srcId="{6240B41F-461B-4690-B0EF-755D40751483}" destId="{3D32FEFE-5B68-4900-B25E-D749E4E78F07}" srcOrd="1" destOrd="0" parTransId="{F408FC87-5586-43C1-A83F-E0EC984EEAAD}" sibTransId="{41191A3C-F13F-4453-AA40-276D51763AB1}"/>
    <dgm:cxn modelId="{7C62C615-1488-4E7E-A3FD-B3B588E3DA7B}" type="presOf" srcId="{6240B41F-461B-4690-B0EF-755D40751483}" destId="{CBFEF803-DBDD-4955-9EDA-3C74748174AB}" srcOrd="0" destOrd="0" presId="urn:microsoft.com/office/officeart/2005/8/layout/lProcess1"/>
    <dgm:cxn modelId="{F0D220B5-F895-4BA5-B032-C4A24AA65ADD}" type="presOf" srcId="{AB813281-9DFC-45BB-8A09-1F67139856E1}" destId="{A56B72AA-858B-4CB3-9149-32BFBC7A5051}" srcOrd="0" destOrd="0" presId="urn:microsoft.com/office/officeart/2005/8/layout/lProcess1"/>
    <dgm:cxn modelId="{95422C36-85EC-47C4-B825-EAC154168EAE}" type="presOf" srcId="{3D32FEFE-5B68-4900-B25E-D749E4E78F07}" destId="{F0A59123-DAA8-46FC-9C94-25512C8DCFA8}" srcOrd="0" destOrd="0" presId="urn:microsoft.com/office/officeart/2005/8/layout/lProcess1"/>
    <dgm:cxn modelId="{1513090A-B8F2-48C9-AB32-31AA7AB56ABA}" type="presOf" srcId="{6C376A76-25F7-4112-993C-F4E80FF570BA}" destId="{C8C6126B-5893-43BF-8322-4E08F1B0E181}" srcOrd="0" destOrd="0" presId="urn:microsoft.com/office/officeart/2005/8/layout/lProcess1"/>
    <dgm:cxn modelId="{F09354F1-0CFA-487E-9472-061029E13AD7}" srcId="{3D32FEFE-5B68-4900-B25E-D749E4E78F07}" destId="{3B224D56-31C8-46E2-A08D-60242A75AD99}" srcOrd="0" destOrd="0" parTransId="{DEA466D6-3A60-4C58-B3F5-E46DAAD75766}" sibTransId="{96DF6135-0133-4E60-8829-CA2D6436C551}"/>
    <dgm:cxn modelId="{319AC3F2-9BAF-4D80-8FCB-BF16A725C806}" srcId="{3D32FEFE-5B68-4900-B25E-D749E4E78F07}" destId="{AB813281-9DFC-45BB-8A09-1F67139856E1}" srcOrd="1" destOrd="0" parTransId="{CCE3CD2E-DA8A-4648-823C-1791D8620065}" sibTransId="{EFEBF9EB-9D69-460C-AA1D-4986CA38E0B0}"/>
    <dgm:cxn modelId="{4184579F-BD79-48C7-B17D-823324C20E3B}" type="presOf" srcId="{737A7143-68DC-48D6-A8A0-6D5ECD66F8E9}" destId="{BD9268B3-51AA-4474-BD18-E12B8534AA4E}" srcOrd="0" destOrd="0" presId="urn:microsoft.com/office/officeart/2005/8/layout/lProcess1"/>
    <dgm:cxn modelId="{28CCA051-A8A6-4D8F-9C08-AB3A56E0ACA6}" srcId="{737A7143-68DC-48D6-A8A0-6D5ECD66F8E9}" destId="{EA0B826A-6A0C-4CD1-820E-0FD808B3CF53}" srcOrd="1" destOrd="0" parTransId="{D61CA614-E721-41E4-9F39-C6D4567C74BC}" sibTransId="{C8D596E0-BA9A-48B6-A7B1-36B24368F44B}"/>
    <dgm:cxn modelId="{628052B1-E1D6-41E1-835C-5558E1D6583A}" srcId="{6240B41F-461B-4690-B0EF-755D40751483}" destId="{737A7143-68DC-48D6-A8A0-6D5ECD66F8E9}" srcOrd="0" destOrd="0" parTransId="{EC1EF94A-9BCB-477B-9A8D-2D86CEBEB50B}" sibTransId="{BEDA8827-9737-4561-BFC2-22F2F3AA3BCE}"/>
    <dgm:cxn modelId="{66818E6A-C4C6-4789-85F5-82E6D67A622A}" type="presParOf" srcId="{CBFEF803-DBDD-4955-9EDA-3C74748174AB}" destId="{65C4615C-F680-44C6-B319-FAA312D228B0}" srcOrd="0" destOrd="0" presId="urn:microsoft.com/office/officeart/2005/8/layout/lProcess1"/>
    <dgm:cxn modelId="{BD8F5BD8-E86E-4137-A058-CD6B7C3B6440}" type="presParOf" srcId="{65C4615C-F680-44C6-B319-FAA312D228B0}" destId="{BD9268B3-51AA-4474-BD18-E12B8534AA4E}" srcOrd="0" destOrd="0" presId="urn:microsoft.com/office/officeart/2005/8/layout/lProcess1"/>
    <dgm:cxn modelId="{E32F6DA5-FBA8-4E43-8A50-6DD154091C9B}" type="presParOf" srcId="{65C4615C-F680-44C6-B319-FAA312D228B0}" destId="{AD810EF3-0FDD-490C-95A9-5F42752FE761}" srcOrd="1" destOrd="0" presId="urn:microsoft.com/office/officeart/2005/8/layout/lProcess1"/>
    <dgm:cxn modelId="{59E76456-4D0E-4669-A3F4-086DEBB72F19}" type="presParOf" srcId="{65C4615C-F680-44C6-B319-FAA312D228B0}" destId="{C8C6126B-5893-43BF-8322-4E08F1B0E181}" srcOrd="2" destOrd="0" presId="urn:microsoft.com/office/officeart/2005/8/layout/lProcess1"/>
    <dgm:cxn modelId="{C70495E7-474B-486A-A19A-A2CC1AC78D55}" type="presParOf" srcId="{65C4615C-F680-44C6-B319-FAA312D228B0}" destId="{4B3B8B65-B221-4F25-BC78-6640FE7CF2D2}" srcOrd="3" destOrd="0" presId="urn:microsoft.com/office/officeart/2005/8/layout/lProcess1"/>
    <dgm:cxn modelId="{C923E8AB-9BEA-4189-BD9F-DF66A8FD6EA0}" type="presParOf" srcId="{65C4615C-F680-44C6-B319-FAA312D228B0}" destId="{3B13CA89-8DF8-48CD-8658-9360F09AB181}" srcOrd="4" destOrd="0" presId="urn:microsoft.com/office/officeart/2005/8/layout/lProcess1"/>
    <dgm:cxn modelId="{4FD4676E-79C1-46E3-A1D5-F43D5EA2B1BF}" type="presParOf" srcId="{CBFEF803-DBDD-4955-9EDA-3C74748174AB}" destId="{16CBAF3F-601E-455D-A63A-A4051A1D1A9B}" srcOrd="1" destOrd="0" presId="urn:microsoft.com/office/officeart/2005/8/layout/lProcess1"/>
    <dgm:cxn modelId="{7FE9166C-12D7-49DD-9681-1CA570EDDF29}" type="presParOf" srcId="{CBFEF803-DBDD-4955-9EDA-3C74748174AB}" destId="{856CDC44-F433-426D-BCA9-268F60FF73C7}" srcOrd="2" destOrd="0" presId="urn:microsoft.com/office/officeart/2005/8/layout/lProcess1"/>
    <dgm:cxn modelId="{A6294D22-D5D7-4806-9345-DB56C503C596}" type="presParOf" srcId="{856CDC44-F433-426D-BCA9-268F60FF73C7}" destId="{F0A59123-DAA8-46FC-9C94-25512C8DCFA8}" srcOrd="0" destOrd="0" presId="urn:microsoft.com/office/officeart/2005/8/layout/lProcess1"/>
    <dgm:cxn modelId="{BB9BDFFD-1B80-4E65-9191-A4D8132B97D5}" type="presParOf" srcId="{856CDC44-F433-426D-BCA9-268F60FF73C7}" destId="{8B7E3AC3-0661-460E-AAA7-C01C7A772805}" srcOrd="1" destOrd="0" presId="urn:microsoft.com/office/officeart/2005/8/layout/lProcess1"/>
    <dgm:cxn modelId="{F7A1F566-5326-4ED6-80DF-B15DA8704E15}" type="presParOf" srcId="{856CDC44-F433-426D-BCA9-268F60FF73C7}" destId="{29E097D5-A211-4FDE-B025-F5D2F448B3C2}" srcOrd="2" destOrd="0" presId="urn:microsoft.com/office/officeart/2005/8/layout/lProcess1"/>
    <dgm:cxn modelId="{125D0081-C837-45DB-A536-B887E6CEE75A}" type="presParOf" srcId="{856CDC44-F433-426D-BCA9-268F60FF73C7}" destId="{5E226789-1CE3-480F-BD40-5699054472B3}" srcOrd="3" destOrd="0" presId="urn:microsoft.com/office/officeart/2005/8/layout/lProcess1"/>
    <dgm:cxn modelId="{F5750C68-536D-4F5D-96A5-5E9C1A87892E}" type="presParOf" srcId="{856CDC44-F433-426D-BCA9-268F60FF73C7}" destId="{A56B72AA-858B-4CB3-9149-32BFBC7A505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6F7AEB-1D75-4C0F-AA85-537FB8A48E9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C72D643-54FF-4573-B8F1-19D47F235C83}">
      <dgm:prSet phldrT="[Text]" custT="1"/>
      <dgm:spPr/>
      <dgm:t>
        <a:bodyPr/>
        <a:lstStyle/>
        <a:p>
          <a:r>
            <a:rPr lang="en-US" sz="2800" dirty="0" smtClean="0"/>
            <a:t>Political</a:t>
          </a:r>
          <a:endParaRPr lang="en-US" sz="2800" dirty="0"/>
        </a:p>
      </dgm:t>
    </dgm:pt>
    <dgm:pt modelId="{2DFD62AC-E921-4E52-B7E9-6BF3A6C503A4}" type="parTrans" cxnId="{C493C9BC-FC6D-418A-AA57-63CF25CA6AAF}">
      <dgm:prSet/>
      <dgm:spPr/>
      <dgm:t>
        <a:bodyPr/>
        <a:lstStyle/>
        <a:p>
          <a:endParaRPr lang="en-US"/>
        </a:p>
      </dgm:t>
    </dgm:pt>
    <dgm:pt modelId="{B6972474-D8F3-422B-81C1-4D7002018BA1}" type="sibTrans" cxnId="{C493C9BC-FC6D-418A-AA57-63CF25CA6AAF}">
      <dgm:prSet/>
      <dgm:spPr/>
      <dgm:t>
        <a:bodyPr/>
        <a:lstStyle/>
        <a:p>
          <a:endParaRPr lang="en-US"/>
        </a:p>
      </dgm:t>
    </dgm:pt>
    <dgm:pt modelId="{DD021A70-5CB4-4C92-8FBB-90C2C0B96E44}">
      <dgm:prSet phldrT="[Text]" custT="1"/>
      <dgm:spPr/>
      <dgm:t>
        <a:bodyPr/>
        <a:lstStyle/>
        <a:p>
          <a:r>
            <a:rPr lang="en-US" sz="1600" dirty="0" smtClean="0"/>
            <a:t>Devolution of Power</a:t>
          </a:r>
          <a:endParaRPr lang="en-US" sz="1600" dirty="0"/>
        </a:p>
      </dgm:t>
    </dgm:pt>
    <dgm:pt modelId="{367C5AD1-1674-48B5-8EB5-105E1A186AD1}" type="parTrans" cxnId="{D000D18F-8C1A-46CD-A98F-8F50113BC7CB}">
      <dgm:prSet/>
      <dgm:spPr/>
      <dgm:t>
        <a:bodyPr/>
        <a:lstStyle/>
        <a:p>
          <a:endParaRPr lang="en-US"/>
        </a:p>
      </dgm:t>
    </dgm:pt>
    <dgm:pt modelId="{1D0C4EE7-8111-43AE-B7A6-4F359061BE01}" type="sibTrans" cxnId="{D000D18F-8C1A-46CD-A98F-8F50113BC7CB}">
      <dgm:prSet/>
      <dgm:spPr/>
      <dgm:t>
        <a:bodyPr/>
        <a:lstStyle/>
        <a:p>
          <a:endParaRPr lang="en-US"/>
        </a:p>
      </dgm:t>
    </dgm:pt>
    <dgm:pt modelId="{21B50C95-2058-4197-8908-F63767A6AA6A}">
      <dgm:prSet phldrT="[Text]" custT="1"/>
      <dgm:spPr/>
      <dgm:t>
        <a:bodyPr/>
        <a:lstStyle/>
        <a:p>
          <a:r>
            <a:rPr lang="en-US" sz="1600" dirty="0" smtClean="0"/>
            <a:t>Diffusion of Power-Authority Nexus</a:t>
          </a:r>
          <a:endParaRPr lang="en-US" sz="1600" dirty="0"/>
        </a:p>
      </dgm:t>
    </dgm:pt>
    <dgm:pt modelId="{1D0CDE4A-3257-4D14-9427-3C1686F7DC45}" type="parTrans" cxnId="{9AC446FB-F91D-41B3-BD20-B9F68979C410}">
      <dgm:prSet/>
      <dgm:spPr/>
      <dgm:t>
        <a:bodyPr/>
        <a:lstStyle/>
        <a:p>
          <a:endParaRPr lang="en-US"/>
        </a:p>
      </dgm:t>
    </dgm:pt>
    <dgm:pt modelId="{9C54D347-93FD-4235-BD47-0655B62053B6}" type="sibTrans" cxnId="{9AC446FB-F91D-41B3-BD20-B9F68979C410}">
      <dgm:prSet/>
      <dgm:spPr/>
      <dgm:t>
        <a:bodyPr/>
        <a:lstStyle/>
        <a:p>
          <a:endParaRPr lang="en-US"/>
        </a:p>
      </dgm:t>
    </dgm:pt>
    <dgm:pt modelId="{8F301F62-C1C0-4B36-9D3C-65251A8EA69C}">
      <dgm:prSet phldrT="[Text]" custT="1"/>
      <dgm:spPr/>
      <dgm:t>
        <a:bodyPr/>
        <a:lstStyle/>
        <a:p>
          <a:r>
            <a:rPr lang="en-US" sz="2800" dirty="0" smtClean="0"/>
            <a:t>Administrative</a:t>
          </a:r>
          <a:endParaRPr lang="en-US" sz="2800" dirty="0"/>
        </a:p>
      </dgm:t>
    </dgm:pt>
    <dgm:pt modelId="{0668C0BC-7D5B-4546-A010-746D3F2E85BD}" type="parTrans" cxnId="{10F222F2-024B-41B3-823E-E1FDCA0B9F8E}">
      <dgm:prSet/>
      <dgm:spPr/>
      <dgm:t>
        <a:bodyPr/>
        <a:lstStyle/>
        <a:p>
          <a:endParaRPr lang="en-US"/>
        </a:p>
      </dgm:t>
    </dgm:pt>
    <dgm:pt modelId="{0BAED7F1-6CAF-45E7-8FAB-BBB5E63A8500}" type="sibTrans" cxnId="{10F222F2-024B-41B3-823E-E1FDCA0B9F8E}">
      <dgm:prSet/>
      <dgm:spPr/>
      <dgm:t>
        <a:bodyPr/>
        <a:lstStyle/>
        <a:p>
          <a:endParaRPr lang="en-US"/>
        </a:p>
      </dgm:t>
    </dgm:pt>
    <dgm:pt modelId="{C2DD1D9F-6B02-49DB-BE1E-205A8364B10D}">
      <dgm:prSet phldrT="[Text]" custT="1"/>
      <dgm:spPr/>
      <dgm:t>
        <a:bodyPr/>
        <a:lstStyle/>
        <a:p>
          <a:r>
            <a:rPr lang="en-US" sz="1600" dirty="0" smtClean="0"/>
            <a:t>Decentralization of Administrative Authority</a:t>
          </a:r>
          <a:endParaRPr lang="en-US" sz="1600" dirty="0"/>
        </a:p>
      </dgm:t>
    </dgm:pt>
    <dgm:pt modelId="{1AAA78DC-3A58-4497-B7B0-16729F17736A}" type="parTrans" cxnId="{1A98B379-5067-4C53-AD18-A98EEC5D1F20}">
      <dgm:prSet/>
      <dgm:spPr/>
      <dgm:t>
        <a:bodyPr/>
        <a:lstStyle/>
        <a:p>
          <a:endParaRPr lang="en-US"/>
        </a:p>
      </dgm:t>
    </dgm:pt>
    <dgm:pt modelId="{A9DED748-2937-4D96-836A-BBCD1EC024AA}" type="sibTrans" cxnId="{1A98B379-5067-4C53-AD18-A98EEC5D1F20}">
      <dgm:prSet/>
      <dgm:spPr/>
      <dgm:t>
        <a:bodyPr/>
        <a:lstStyle/>
        <a:p>
          <a:endParaRPr lang="en-US"/>
        </a:p>
      </dgm:t>
    </dgm:pt>
    <dgm:pt modelId="{80145D6A-9147-4193-8648-882917AFC29E}">
      <dgm:prSet phldrT="[Text]" custT="1"/>
      <dgm:spPr/>
      <dgm:t>
        <a:bodyPr/>
        <a:lstStyle/>
        <a:p>
          <a:r>
            <a:rPr lang="en-US" sz="1600" dirty="0" smtClean="0"/>
            <a:t>Deconcentrating Management Functions</a:t>
          </a:r>
          <a:endParaRPr lang="en-US" sz="1600" dirty="0"/>
        </a:p>
      </dgm:t>
    </dgm:pt>
    <dgm:pt modelId="{B734EC57-839E-4960-886B-BDF88D22B2B6}" type="parTrans" cxnId="{F00E154E-BCA4-4BC7-87A3-6F200FEFE4F5}">
      <dgm:prSet/>
      <dgm:spPr/>
      <dgm:t>
        <a:bodyPr/>
        <a:lstStyle/>
        <a:p>
          <a:endParaRPr lang="en-US"/>
        </a:p>
      </dgm:t>
    </dgm:pt>
    <dgm:pt modelId="{0D4BCDF1-D734-4884-AB81-459FB3FEFC99}" type="sibTrans" cxnId="{F00E154E-BCA4-4BC7-87A3-6F200FEFE4F5}">
      <dgm:prSet/>
      <dgm:spPr/>
      <dgm:t>
        <a:bodyPr/>
        <a:lstStyle/>
        <a:p>
          <a:endParaRPr lang="en-US"/>
        </a:p>
      </dgm:t>
    </dgm:pt>
    <dgm:pt modelId="{50DDDB5E-25A7-4610-AEC0-785FD6146D90}">
      <dgm:prSet phldrT="[Text]" custT="1"/>
      <dgm:spPr/>
      <dgm:t>
        <a:bodyPr/>
        <a:lstStyle/>
        <a:p>
          <a:r>
            <a:rPr lang="en-US" sz="2800" dirty="0" smtClean="0"/>
            <a:t>Fiscal</a:t>
          </a:r>
          <a:endParaRPr lang="en-US" sz="2800" dirty="0"/>
        </a:p>
      </dgm:t>
    </dgm:pt>
    <dgm:pt modelId="{8E867249-37D4-4E67-8817-81DFDCE02049}" type="parTrans" cxnId="{20AB0D3B-563A-46B4-B718-13B3AD9C5A33}">
      <dgm:prSet/>
      <dgm:spPr/>
      <dgm:t>
        <a:bodyPr/>
        <a:lstStyle/>
        <a:p>
          <a:endParaRPr lang="en-US"/>
        </a:p>
      </dgm:t>
    </dgm:pt>
    <dgm:pt modelId="{E558B674-724A-4641-ABDD-D9AE2C311E98}" type="sibTrans" cxnId="{20AB0D3B-563A-46B4-B718-13B3AD9C5A33}">
      <dgm:prSet/>
      <dgm:spPr/>
      <dgm:t>
        <a:bodyPr/>
        <a:lstStyle/>
        <a:p>
          <a:endParaRPr lang="en-US"/>
        </a:p>
      </dgm:t>
    </dgm:pt>
    <dgm:pt modelId="{879FC583-E7DA-4539-AC84-E7B66F58A90B}">
      <dgm:prSet phldrT="[Text]" custT="1"/>
      <dgm:spPr/>
      <dgm:t>
        <a:bodyPr/>
        <a:lstStyle/>
        <a:p>
          <a:r>
            <a:rPr lang="en-US" sz="1600" dirty="0" smtClean="0"/>
            <a:t>Distribution of Resources to District Level</a:t>
          </a:r>
          <a:endParaRPr lang="en-US" sz="1600" dirty="0"/>
        </a:p>
      </dgm:t>
    </dgm:pt>
    <dgm:pt modelId="{04C4902B-3AF2-45A7-BB0A-A788A05BC2B3}" type="parTrans" cxnId="{94ED6FC2-7431-444A-8C24-001DA33BA9A4}">
      <dgm:prSet/>
      <dgm:spPr/>
      <dgm:t>
        <a:bodyPr/>
        <a:lstStyle/>
        <a:p>
          <a:endParaRPr lang="en-US"/>
        </a:p>
      </dgm:t>
    </dgm:pt>
    <dgm:pt modelId="{D55553A1-4C30-4E0F-BF31-36E838C18C9E}" type="sibTrans" cxnId="{94ED6FC2-7431-444A-8C24-001DA33BA9A4}">
      <dgm:prSet/>
      <dgm:spPr/>
      <dgm:t>
        <a:bodyPr/>
        <a:lstStyle/>
        <a:p>
          <a:endParaRPr lang="en-US"/>
        </a:p>
      </dgm:t>
    </dgm:pt>
    <dgm:pt modelId="{0AD43783-8F8F-4095-96CD-E335AECBB06E}" type="pres">
      <dgm:prSet presAssocID="{956F7AEB-1D75-4C0F-AA85-537FB8A48E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940C9-0E31-4280-8792-EB7135B304CC}" type="pres">
      <dgm:prSet presAssocID="{2C72D643-54FF-4573-B8F1-19D47F235C83}" presName="linNode" presStyleCnt="0"/>
      <dgm:spPr/>
    </dgm:pt>
    <dgm:pt modelId="{B136DDA5-AC48-4993-A32F-4E5C38236538}" type="pres">
      <dgm:prSet presAssocID="{2C72D643-54FF-4573-B8F1-19D47F235C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32717-C3D2-45F9-95C4-F67ED90BA2BF}" type="pres">
      <dgm:prSet presAssocID="{2C72D643-54FF-4573-B8F1-19D47F235C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0F4AB-9255-41A6-B6AA-D8610481F0B1}" type="pres">
      <dgm:prSet presAssocID="{B6972474-D8F3-422B-81C1-4D7002018BA1}" presName="sp" presStyleCnt="0"/>
      <dgm:spPr/>
    </dgm:pt>
    <dgm:pt modelId="{E38C041D-B9A3-44A7-836B-A956D32D873F}" type="pres">
      <dgm:prSet presAssocID="{8F301F62-C1C0-4B36-9D3C-65251A8EA69C}" presName="linNode" presStyleCnt="0"/>
      <dgm:spPr/>
    </dgm:pt>
    <dgm:pt modelId="{3C02BBCE-4A7A-4D3D-BA4B-E37BB5DAB8E9}" type="pres">
      <dgm:prSet presAssocID="{8F301F62-C1C0-4B36-9D3C-65251A8EA69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07CB0-6323-4ECE-B89C-C468131952D0}" type="pres">
      <dgm:prSet presAssocID="{8F301F62-C1C0-4B36-9D3C-65251A8EA69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687B7-0BAF-45B4-A62D-3489C731B640}" type="pres">
      <dgm:prSet presAssocID="{0BAED7F1-6CAF-45E7-8FAB-BBB5E63A8500}" presName="sp" presStyleCnt="0"/>
      <dgm:spPr/>
    </dgm:pt>
    <dgm:pt modelId="{23E69244-B99B-483A-B497-51BB0AE1FA9C}" type="pres">
      <dgm:prSet presAssocID="{50DDDB5E-25A7-4610-AEC0-785FD6146D90}" presName="linNode" presStyleCnt="0"/>
      <dgm:spPr/>
    </dgm:pt>
    <dgm:pt modelId="{155C556B-C822-4626-A0EC-9C0F9FC37A77}" type="pres">
      <dgm:prSet presAssocID="{50DDDB5E-25A7-4610-AEC0-785FD6146D9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4648E-E9D9-414D-8E5D-558730430EFB}" type="pres">
      <dgm:prSet presAssocID="{50DDDB5E-25A7-4610-AEC0-785FD6146D9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FF88A4-DB6E-44A5-AE2F-689A24236E6A}" type="presOf" srcId="{2C72D643-54FF-4573-B8F1-19D47F235C83}" destId="{B136DDA5-AC48-4993-A32F-4E5C38236538}" srcOrd="0" destOrd="0" presId="urn:microsoft.com/office/officeart/2005/8/layout/vList5"/>
    <dgm:cxn modelId="{9AC446FB-F91D-41B3-BD20-B9F68979C410}" srcId="{2C72D643-54FF-4573-B8F1-19D47F235C83}" destId="{21B50C95-2058-4197-8908-F63767A6AA6A}" srcOrd="1" destOrd="0" parTransId="{1D0CDE4A-3257-4D14-9427-3C1686F7DC45}" sibTransId="{9C54D347-93FD-4235-BD47-0655B62053B6}"/>
    <dgm:cxn modelId="{C493C9BC-FC6D-418A-AA57-63CF25CA6AAF}" srcId="{956F7AEB-1D75-4C0F-AA85-537FB8A48E94}" destId="{2C72D643-54FF-4573-B8F1-19D47F235C83}" srcOrd="0" destOrd="0" parTransId="{2DFD62AC-E921-4E52-B7E9-6BF3A6C503A4}" sibTransId="{B6972474-D8F3-422B-81C1-4D7002018BA1}"/>
    <dgm:cxn modelId="{79F75D30-0027-43FB-AA85-D801791D7410}" type="presOf" srcId="{879FC583-E7DA-4539-AC84-E7B66F58A90B}" destId="{B5A4648E-E9D9-414D-8E5D-558730430EFB}" srcOrd="0" destOrd="0" presId="urn:microsoft.com/office/officeart/2005/8/layout/vList5"/>
    <dgm:cxn modelId="{71C125DB-14A3-4EF7-9CC7-EB1C6CEE65C7}" type="presOf" srcId="{50DDDB5E-25A7-4610-AEC0-785FD6146D90}" destId="{155C556B-C822-4626-A0EC-9C0F9FC37A77}" srcOrd="0" destOrd="0" presId="urn:microsoft.com/office/officeart/2005/8/layout/vList5"/>
    <dgm:cxn modelId="{9BBFD9C5-BE04-4513-804E-D349731202AA}" type="presOf" srcId="{21B50C95-2058-4197-8908-F63767A6AA6A}" destId="{9A332717-C3D2-45F9-95C4-F67ED90BA2BF}" srcOrd="0" destOrd="1" presId="urn:microsoft.com/office/officeart/2005/8/layout/vList5"/>
    <dgm:cxn modelId="{F00E154E-BCA4-4BC7-87A3-6F200FEFE4F5}" srcId="{8F301F62-C1C0-4B36-9D3C-65251A8EA69C}" destId="{80145D6A-9147-4193-8648-882917AFC29E}" srcOrd="1" destOrd="0" parTransId="{B734EC57-839E-4960-886B-BDF88D22B2B6}" sibTransId="{0D4BCDF1-D734-4884-AB81-459FB3FEFC99}"/>
    <dgm:cxn modelId="{4EADEF57-2A64-44C0-A1C0-ECE263FB4AC3}" type="presOf" srcId="{DD021A70-5CB4-4C92-8FBB-90C2C0B96E44}" destId="{9A332717-C3D2-45F9-95C4-F67ED90BA2BF}" srcOrd="0" destOrd="0" presId="urn:microsoft.com/office/officeart/2005/8/layout/vList5"/>
    <dgm:cxn modelId="{10F222F2-024B-41B3-823E-E1FDCA0B9F8E}" srcId="{956F7AEB-1D75-4C0F-AA85-537FB8A48E94}" destId="{8F301F62-C1C0-4B36-9D3C-65251A8EA69C}" srcOrd="1" destOrd="0" parTransId="{0668C0BC-7D5B-4546-A010-746D3F2E85BD}" sibTransId="{0BAED7F1-6CAF-45E7-8FAB-BBB5E63A8500}"/>
    <dgm:cxn modelId="{20AB0D3B-563A-46B4-B718-13B3AD9C5A33}" srcId="{956F7AEB-1D75-4C0F-AA85-537FB8A48E94}" destId="{50DDDB5E-25A7-4610-AEC0-785FD6146D90}" srcOrd="2" destOrd="0" parTransId="{8E867249-37D4-4E67-8817-81DFDCE02049}" sibTransId="{E558B674-724A-4641-ABDD-D9AE2C311E98}"/>
    <dgm:cxn modelId="{E02E79CD-8B01-404A-844F-72A8C7B0D325}" type="presOf" srcId="{C2DD1D9F-6B02-49DB-BE1E-205A8364B10D}" destId="{A2607CB0-6323-4ECE-B89C-C468131952D0}" srcOrd="0" destOrd="0" presId="urn:microsoft.com/office/officeart/2005/8/layout/vList5"/>
    <dgm:cxn modelId="{443D3181-5AC4-46A9-9D01-76956A473A02}" type="presOf" srcId="{956F7AEB-1D75-4C0F-AA85-537FB8A48E94}" destId="{0AD43783-8F8F-4095-96CD-E335AECBB06E}" srcOrd="0" destOrd="0" presId="urn:microsoft.com/office/officeart/2005/8/layout/vList5"/>
    <dgm:cxn modelId="{1A98B379-5067-4C53-AD18-A98EEC5D1F20}" srcId="{8F301F62-C1C0-4B36-9D3C-65251A8EA69C}" destId="{C2DD1D9F-6B02-49DB-BE1E-205A8364B10D}" srcOrd="0" destOrd="0" parTransId="{1AAA78DC-3A58-4497-B7B0-16729F17736A}" sibTransId="{A9DED748-2937-4D96-836A-BBCD1EC024AA}"/>
    <dgm:cxn modelId="{54636221-64F1-4B8F-BE70-87CB846C8893}" type="presOf" srcId="{8F301F62-C1C0-4B36-9D3C-65251A8EA69C}" destId="{3C02BBCE-4A7A-4D3D-BA4B-E37BB5DAB8E9}" srcOrd="0" destOrd="0" presId="urn:microsoft.com/office/officeart/2005/8/layout/vList5"/>
    <dgm:cxn modelId="{C6951FE3-EAD7-44DE-9DBC-7A38FCA942E2}" type="presOf" srcId="{80145D6A-9147-4193-8648-882917AFC29E}" destId="{A2607CB0-6323-4ECE-B89C-C468131952D0}" srcOrd="0" destOrd="1" presId="urn:microsoft.com/office/officeart/2005/8/layout/vList5"/>
    <dgm:cxn modelId="{94ED6FC2-7431-444A-8C24-001DA33BA9A4}" srcId="{50DDDB5E-25A7-4610-AEC0-785FD6146D90}" destId="{879FC583-E7DA-4539-AC84-E7B66F58A90B}" srcOrd="0" destOrd="0" parTransId="{04C4902B-3AF2-45A7-BB0A-A788A05BC2B3}" sibTransId="{D55553A1-4C30-4E0F-BF31-36E838C18C9E}"/>
    <dgm:cxn modelId="{D000D18F-8C1A-46CD-A98F-8F50113BC7CB}" srcId="{2C72D643-54FF-4573-B8F1-19D47F235C83}" destId="{DD021A70-5CB4-4C92-8FBB-90C2C0B96E44}" srcOrd="0" destOrd="0" parTransId="{367C5AD1-1674-48B5-8EB5-105E1A186AD1}" sibTransId="{1D0C4EE7-8111-43AE-B7A6-4F359061BE01}"/>
    <dgm:cxn modelId="{E3201D4B-18BF-486E-AC1C-9EDB3490B79F}" type="presParOf" srcId="{0AD43783-8F8F-4095-96CD-E335AECBB06E}" destId="{2AE940C9-0E31-4280-8792-EB7135B304CC}" srcOrd="0" destOrd="0" presId="urn:microsoft.com/office/officeart/2005/8/layout/vList5"/>
    <dgm:cxn modelId="{D631A044-3F18-47D0-A680-86F6904F73B2}" type="presParOf" srcId="{2AE940C9-0E31-4280-8792-EB7135B304CC}" destId="{B136DDA5-AC48-4993-A32F-4E5C38236538}" srcOrd="0" destOrd="0" presId="urn:microsoft.com/office/officeart/2005/8/layout/vList5"/>
    <dgm:cxn modelId="{89280052-265F-4103-A29D-298987DAD6C3}" type="presParOf" srcId="{2AE940C9-0E31-4280-8792-EB7135B304CC}" destId="{9A332717-C3D2-45F9-95C4-F67ED90BA2BF}" srcOrd="1" destOrd="0" presId="urn:microsoft.com/office/officeart/2005/8/layout/vList5"/>
    <dgm:cxn modelId="{E8035D80-C338-45EE-9B0F-96EACA4E9349}" type="presParOf" srcId="{0AD43783-8F8F-4095-96CD-E335AECBB06E}" destId="{B670F4AB-9255-41A6-B6AA-D8610481F0B1}" srcOrd="1" destOrd="0" presId="urn:microsoft.com/office/officeart/2005/8/layout/vList5"/>
    <dgm:cxn modelId="{4763B99C-067B-4BFC-AC80-B0577B42FA50}" type="presParOf" srcId="{0AD43783-8F8F-4095-96CD-E335AECBB06E}" destId="{E38C041D-B9A3-44A7-836B-A956D32D873F}" srcOrd="2" destOrd="0" presId="urn:microsoft.com/office/officeart/2005/8/layout/vList5"/>
    <dgm:cxn modelId="{6ED46233-C7FD-4184-BCEE-DE0CD4F32932}" type="presParOf" srcId="{E38C041D-B9A3-44A7-836B-A956D32D873F}" destId="{3C02BBCE-4A7A-4D3D-BA4B-E37BB5DAB8E9}" srcOrd="0" destOrd="0" presId="urn:microsoft.com/office/officeart/2005/8/layout/vList5"/>
    <dgm:cxn modelId="{5E04E8D8-5900-4A0F-A431-816621DAE906}" type="presParOf" srcId="{E38C041D-B9A3-44A7-836B-A956D32D873F}" destId="{A2607CB0-6323-4ECE-B89C-C468131952D0}" srcOrd="1" destOrd="0" presId="urn:microsoft.com/office/officeart/2005/8/layout/vList5"/>
    <dgm:cxn modelId="{F08B1B24-3DF8-471F-9281-C0FC2F0A08A0}" type="presParOf" srcId="{0AD43783-8F8F-4095-96CD-E335AECBB06E}" destId="{309687B7-0BAF-45B4-A62D-3489C731B640}" srcOrd="3" destOrd="0" presId="urn:microsoft.com/office/officeart/2005/8/layout/vList5"/>
    <dgm:cxn modelId="{49EB4A8E-2A40-4424-8023-EA15B4F92109}" type="presParOf" srcId="{0AD43783-8F8F-4095-96CD-E335AECBB06E}" destId="{23E69244-B99B-483A-B497-51BB0AE1FA9C}" srcOrd="4" destOrd="0" presId="urn:microsoft.com/office/officeart/2005/8/layout/vList5"/>
    <dgm:cxn modelId="{D9BABD38-4E04-46CF-86EE-524CFC23EE87}" type="presParOf" srcId="{23E69244-B99B-483A-B497-51BB0AE1FA9C}" destId="{155C556B-C822-4626-A0EC-9C0F9FC37A77}" srcOrd="0" destOrd="0" presId="urn:microsoft.com/office/officeart/2005/8/layout/vList5"/>
    <dgm:cxn modelId="{12CC5AC3-9B15-49ED-BAE1-A9AA2E48A3C7}" type="presParOf" srcId="{23E69244-B99B-483A-B497-51BB0AE1FA9C}" destId="{B5A4648E-E9D9-414D-8E5D-558730430EFB}" srcOrd="1" destOrd="0" presId="urn:microsoft.com/office/officeart/2005/8/layout/vList5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D1CBA-954E-4FF2-B4F0-F3FC1B5768A1}">
      <dsp:nvSpPr>
        <dsp:cNvPr id="0" name=""/>
        <dsp:cNvSpPr/>
      </dsp:nvSpPr>
      <dsp:spPr>
        <a:xfrm>
          <a:off x="1244438" y="684401"/>
          <a:ext cx="1505810" cy="752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National Economic Council</a:t>
          </a:r>
          <a:endParaRPr lang="en-US" sz="1200" kern="1200" dirty="0"/>
        </a:p>
      </dsp:txBody>
      <dsp:txXfrm>
        <a:off x="1266490" y="706453"/>
        <a:ext cx="1461706" cy="708801"/>
      </dsp:txXfrm>
    </dsp:sp>
    <dsp:sp modelId="{DE477351-C6F2-4874-B294-62CCAC6CE2E9}">
      <dsp:nvSpPr>
        <dsp:cNvPr id="0" name=""/>
        <dsp:cNvSpPr/>
      </dsp:nvSpPr>
      <dsp:spPr>
        <a:xfrm rot="3600000">
          <a:off x="2226678" y="2005823"/>
          <a:ext cx="784629" cy="2635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305733" y="2058526"/>
        <a:ext cx="626519" cy="158110"/>
      </dsp:txXfrm>
    </dsp:sp>
    <dsp:sp modelId="{B87D6B64-4BA5-4FB2-83E6-E477E2974F28}">
      <dsp:nvSpPr>
        <dsp:cNvPr id="0" name=""/>
        <dsp:cNvSpPr/>
      </dsp:nvSpPr>
      <dsp:spPr>
        <a:xfrm>
          <a:off x="2487737" y="2837857"/>
          <a:ext cx="1505810" cy="752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Planning Commission</a:t>
          </a:r>
          <a:endParaRPr lang="en-US" sz="1200" kern="1200" dirty="0"/>
        </a:p>
      </dsp:txBody>
      <dsp:txXfrm>
        <a:off x="2509789" y="2859909"/>
        <a:ext cx="1461706" cy="708801"/>
      </dsp:txXfrm>
    </dsp:sp>
    <dsp:sp modelId="{FCA4B092-83B4-465A-A646-EC67A8BC5BCB}">
      <dsp:nvSpPr>
        <dsp:cNvPr id="0" name=""/>
        <dsp:cNvSpPr/>
      </dsp:nvSpPr>
      <dsp:spPr>
        <a:xfrm rot="10800000">
          <a:off x="1605029" y="3082551"/>
          <a:ext cx="784629" cy="2635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684084" y="3135254"/>
        <a:ext cx="626519" cy="158110"/>
      </dsp:txXfrm>
    </dsp:sp>
    <dsp:sp modelId="{CC8C23A5-5874-4ABF-A697-C6E2DD6BEA1C}">
      <dsp:nvSpPr>
        <dsp:cNvPr id="0" name=""/>
        <dsp:cNvSpPr/>
      </dsp:nvSpPr>
      <dsp:spPr>
        <a:xfrm>
          <a:off x="1140" y="2837857"/>
          <a:ext cx="1505810" cy="752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Ministry of Finance</a:t>
          </a:r>
          <a:endParaRPr lang="en-US" sz="1200" kern="1200" dirty="0"/>
        </a:p>
      </dsp:txBody>
      <dsp:txXfrm>
        <a:off x="23192" y="2859909"/>
        <a:ext cx="1461706" cy="708801"/>
      </dsp:txXfrm>
    </dsp:sp>
    <dsp:sp modelId="{843CC788-96C5-4F8B-BAE2-3C755C0A0AA8}">
      <dsp:nvSpPr>
        <dsp:cNvPr id="0" name=""/>
        <dsp:cNvSpPr/>
      </dsp:nvSpPr>
      <dsp:spPr>
        <a:xfrm rot="18000000">
          <a:off x="983380" y="2005823"/>
          <a:ext cx="784629" cy="2635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062435" y="2058526"/>
        <a:ext cx="626519" cy="158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56A4D-F474-4F93-889B-FE7B22AFABE0}">
      <dsp:nvSpPr>
        <dsp:cNvPr id="0" name=""/>
        <dsp:cNvSpPr/>
      </dsp:nvSpPr>
      <dsp:spPr>
        <a:xfrm>
          <a:off x="140777" y="1508"/>
          <a:ext cx="2216902" cy="11084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HUMAN DEVELOPMENT</a:t>
          </a:r>
          <a:endParaRPr lang="en-US" sz="1500" b="1" kern="1200" dirty="0"/>
        </a:p>
      </dsp:txBody>
      <dsp:txXfrm>
        <a:off x="173242" y="33973"/>
        <a:ext cx="2151972" cy="1043521"/>
      </dsp:txXfrm>
    </dsp:sp>
    <dsp:sp modelId="{C59E1F13-0845-4328-9FD8-B517BE76DB3A}">
      <dsp:nvSpPr>
        <dsp:cNvPr id="0" name=""/>
        <dsp:cNvSpPr/>
      </dsp:nvSpPr>
      <dsp:spPr>
        <a:xfrm>
          <a:off x="362467" y="1109959"/>
          <a:ext cx="221929" cy="851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035"/>
              </a:lnTo>
              <a:lnTo>
                <a:pt x="221929" y="851035"/>
              </a:lnTo>
            </a:path>
          </a:pathLst>
        </a:custGeom>
        <a:noFill/>
        <a:ln w="381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80A10-2A15-437D-A85B-B47E138958E2}">
      <dsp:nvSpPr>
        <dsp:cNvPr id="0" name=""/>
        <dsp:cNvSpPr/>
      </dsp:nvSpPr>
      <dsp:spPr>
        <a:xfrm>
          <a:off x="584397" y="1387072"/>
          <a:ext cx="2485005" cy="1147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HUMAN DEVELOPMENT INDEX</a:t>
          </a:r>
          <a:endParaRPr lang="en-US" sz="1900" kern="1200" dirty="0"/>
        </a:p>
      </dsp:txBody>
      <dsp:txXfrm>
        <a:off x="618016" y="1420691"/>
        <a:ext cx="2417767" cy="1080607"/>
      </dsp:txXfrm>
    </dsp:sp>
    <dsp:sp modelId="{A5FBE9F7-AC9C-4B95-B4B6-E6778EF856A7}">
      <dsp:nvSpPr>
        <dsp:cNvPr id="0" name=""/>
        <dsp:cNvSpPr/>
      </dsp:nvSpPr>
      <dsp:spPr>
        <a:xfrm>
          <a:off x="362467" y="1109959"/>
          <a:ext cx="221929" cy="227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5993"/>
              </a:lnTo>
              <a:lnTo>
                <a:pt x="221929" y="2275993"/>
              </a:lnTo>
            </a:path>
          </a:pathLst>
        </a:custGeom>
        <a:noFill/>
        <a:ln w="381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39B86-CBFD-4FBA-B82F-29FEF4048FF0}">
      <dsp:nvSpPr>
        <dsp:cNvPr id="0" name=""/>
        <dsp:cNvSpPr/>
      </dsp:nvSpPr>
      <dsp:spPr>
        <a:xfrm>
          <a:off x="584397" y="2812030"/>
          <a:ext cx="2485005" cy="1147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888562"/>
              <a:satOff val="21966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EDUCATION INDEX</a:t>
          </a:r>
          <a:endParaRPr lang="en-US" sz="1900" kern="1200" dirty="0"/>
        </a:p>
      </dsp:txBody>
      <dsp:txXfrm>
        <a:off x="618016" y="2845649"/>
        <a:ext cx="2417767" cy="1080607"/>
      </dsp:txXfrm>
    </dsp:sp>
    <dsp:sp modelId="{74508A04-4EA9-4C02-9284-D2C5B4D8058C}">
      <dsp:nvSpPr>
        <dsp:cNvPr id="0" name=""/>
        <dsp:cNvSpPr/>
      </dsp:nvSpPr>
      <dsp:spPr>
        <a:xfrm>
          <a:off x="5108912" y="1508"/>
          <a:ext cx="2216902" cy="1108451"/>
        </a:xfrm>
        <a:prstGeom prst="roundRect">
          <a:avLst>
            <a:gd name="adj" fmla="val 10000"/>
          </a:avLst>
        </a:prstGeom>
        <a:solidFill>
          <a:schemeClr val="accent4">
            <a:hueOff val="-8665685"/>
            <a:satOff val="65899"/>
            <a:lumOff val="-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DECENTRALIZATION</a:t>
          </a:r>
          <a:endParaRPr lang="en-US" sz="1500" b="1" kern="1200" dirty="0"/>
        </a:p>
      </dsp:txBody>
      <dsp:txXfrm>
        <a:off x="5141377" y="33973"/>
        <a:ext cx="2151972" cy="1043521"/>
      </dsp:txXfrm>
    </dsp:sp>
    <dsp:sp modelId="{8B62F23F-F022-490C-88B6-DBFE18438328}">
      <dsp:nvSpPr>
        <dsp:cNvPr id="0" name=""/>
        <dsp:cNvSpPr/>
      </dsp:nvSpPr>
      <dsp:spPr>
        <a:xfrm>
          <a:off x="5330602" y="1109959"/>
          <a:ext cx="221588" cy="851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035"/>
              </a:lnTo>
              <a:lnTo>
                <a:pt x="221588" y="851035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7C144-4934-4C95-A1A5-DC614CFB5C99}">
      <dsp:nvSpPr>
        <dsp:cNvPr id="0" name=""/>
        <dsp:cNvSpPr/>
      </dsp:nvSpPr>
      <dsp:spPr>
        <a:xfrm>
          <a:off x="5552191" y="1387072"/>
          <a:ext cx="2485005" cy="1147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777124"/>
              <a:satOff val="43933"/>
              <a:lumOff val="-3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DEVOLUTION IN PAKISTAN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(2001-2009)</a:t>
          </a:r>
          <a:endParaRPr lang="en-US" sz="2000" kern="1200" dirty="0"/>
        </a:p>
      </dsp:txBody>
      <dsp:txXfrm>
        <a:off x="5585810" y="1420691"/>
        <a:ext cx="2417767" cy="1080607"/>
      </dsp:txXfrm>
    </dsp:sp>
    <dsp:sp modelId="{2F2378F1-1F14-439B-AA55-28E2B70A8358}">
      <dsp:nvSpPr>
        <dsp:cNvPr id="0" name=""/>
        <dsp:cNvSpPr/>
      </dsp:nvSpPr>
      <dsp:spPr>
        <a:xfrm>
          <a:off x="5330602" y="1109959"/>
          <a:ext cx="221588" cy="227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5993"/>
              </a:lnTo>
              <a:lnTo>
                <a:pt x="221588" y="227599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D4EB8-F4EE-4C86-A21E-2F65737686ED}">
      <dsp:nvSpPr>
        <dsp:cNvPr id="0" name=""/>
        <dsp:cNvSpPr/>
      </dsp:nvSpPr>
      <dsp:spPr>
        <a:xfrm>
          <a:off x="5552191" y="2812030"/>
          <a:ext cx="2485005" cy="1147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665685"/>
              <a:satOff val="65899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DECENTRALIZATION OF EDUCATION</a:t>
          </a:r>
          <a:endParaRPr lang="en-US" sz="1800" kern="1200" dirty="0"/>
        </a:p>
      </dsp:txBody>
      <dsp:txXfrm>
        <a:off x="5585810" y="2845649"/>
        <a:ext cx="2417767" cy="108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268B3-51AA-4474-BD18-E12B8534AA4E}">
      <dsp:nvSpPr>
        <dsp:cNvPr id="0" name=""/>
        <dsp:cNvSpPr/>
      </dsp:nvSpPr>
      <dsp:spPr>
        <a:xfrm>
          <a:off x="176" y="97297"/>
          <a:ext cx="3999874" cy="999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DECENTRALIZATION</a:t>
          </a:r>
          <a:endParaRPr lang="en-US" sz="2600" kern="1200" dirty="0"/>
        </a:p>
      </dsp:txBody>
      <dsp:txXfrm>
        <a:off x="29464" y="126585"/>
        <a:ext cx="3941298" cy="941392"/>
      </dsp:txXfrm>
    </dsp:sp>
    <dsp:sp modelId="{AD810EF3-0FDD-490C-95A9-5F42752FE761}">
      <dsp:nvSpPr>
        <dsp:cNvPr id="0" name=""/>
        <dsp:cNvSpPr/>
      </dsp:nvSpPr>
      <dsp:spPr>
        <a:xfrm rot="5400000">
          <a:off x="1900773" y="877567"/>
          <a:ext cx="198680" cy="7893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6126B-5893-43BF-8322-4E08F1B0E181}">
      <dsp:nvSpPr>
        <dsp:cNvPr id="0" name=""/>
        <dsp:cNvSpPr/>
      </dsp:nvSpPr>
      <dsp:spPr>
        <a:xfrm>
          <a:off x="65414" y="1447254"/>
          <a:ext cx="3869399" cy="16594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PDI – </a:t>
          </a:r>
          <a:r>
            <a:rPr lang="en-US" sz="1200" b="1" kern="1200" dirty="0" smtClean="0"/>
            <a:t>Political Decentralization Index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ADI – </a:t>
          </a:r>
          <a:r>
            <a:rPr lang="en-US" sz="1200" b="1" kern="1200" dirty="0" smtClean="0"/>
            <a:t>Administrative Decentralization Index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FDI – </a:t>
          </a:r>
          <a:r>
            <a:rPr lang="en-US" sz="1200" b="1" kern="1200" dirty="0" smtClean="0"/>
            <a:t>Fiscal Decentralization Index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</a:t>
          </a:r>
          <a:r>
            <a:rPr lang="en-US" sz="1600" kern="1200" dirty="0" err="1" smtClean="0"/>
            <a:t>Ivanyna</a:t>
          </a:r>
          <a:r>
            <a:rPr lang="en-US" sz="1600" kern="1200" dirty="0" smtClean="0"/>
            <a:t> &amp; Shah, 2012)</a:t>
          </a:r>
          <a:endParaRPr lang="en-US" sz="1600" b="1" kern="1200" dirty="0"/>
        </a:p>
      </dsp:txBody>
      <dsp:txXfrm>
        <a:off x="114017" y="1495857"/>
        <a:ext cx="3772193" cy="1562222"/>
      </dsp:txXfrm>
    </dsp:sp>
    <dsp:sp modelId="{4B3B8B65-B221-4F25-BC78-6640FE7CF2D2}">
      <dsp:nvSpPr>
        <dsp:cNvPr id="0" name=""/>
        <dsp:cNvSpPr/>
      </dsp:nvSpPr>
      <dsp:spPr>
        <a:xfrm rot="5400000">
          <a:off x="1900773" y="2886984"/>
          <a:ext cx="198680" cy="7893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CA89-8DF8-48CD-8658-9360F09AB181}">
      <dsp:nvSpPr>
        <dsp:cNvPr id="0" name=""/>
        <dsp:cNvSpPr/>
      </dsp:nvSpPr>
      <dsp:spPr>
        <a:xfrm>
          <a:off x="65414" y="3456671"/>
          <a:ext cx="3869399" cy="150266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Decentralization Index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DI = (PDI + ADI + FDI) 1/3</a:t>
          </a:r>
          <a:endParaRPr lang="en-US" sz="2000" b="0" kern="1200" dirty="0"/>
        </a:p>
      </dsp:txBody>
      <dsp:txXfrm>
        <a:off x="109425" y="3500682"/>
        <a:ext cx="3781377" cy="1414641"/>
      </dsp:txXfrm>
    </dsp:sp>
    <dsp:sp modelId="{F0A59123-DAA8-46FC-9C94-25512C8DCFA8}">
      <dsp:nvSpPr>
        <dsp:cNvPr id="0" name=""/>
        <dsp:cNvSpPr/>
      </dsp:nvSpPr>
      <dsp:spPr>
        <a:xfrm>
          <a:off x="4646251" y="97297"/>
          <a:ext cx="3999874" cy="999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HUMAN DEVELOPMENT</a:t>
          </a:r>
          <a:endParaRPr lang="en-US" sz="2600" kern="1200" dirty="0"/>
        </a:p>
      </dsp:txBody>
      <dsp:txXfrm>
        <a:off x="4675539" y="126585"/>
        <a:ext cx="3941298" cy="941392"/>
      </dsp:txXfrm>
    </dsp:sp>
    <dsp:sp modelId="{8B7E3AC3-0661-460E-AAA7-C01C7A772805}">
      <dsp:nvSpPr>
        <dsp:cNvPr id="0" name=""/>
        <dsp:cNvSpPr/>
      </dsp:nvSpPr>
      <dsp:spPr>
        <a:xfrm rot="5400000">
          <a:off x="6546848" y="877567"/>
          <a:ext cx="198680" cy="7893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097D5-A211-4FDE-B025-F5D2F448B3C2}">
      <dsp:nvSpPr>
        <dsp:cNvPr id="0" name=""/>
        <dsp:cNvSpPr/>
      </dsp:nvSpPr>
      <dsp:spPr>
        <a:xfrm>
          <a:off x="4560033" y="1447254"/>
          <a:ext cx="4172309" cy="16277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Human Development Index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HDI = ( I </a:t>
          </a:r>
          <a:r>
            <a:rPr lang="en-US" sz="1400" b="1" kern="1200" baseline="-25000" dirty="0" smtClean="0"/>
            <a:t>Health</a:t>
          </a:r>
          <a:r>
            <a:rPr lang="en-US" sz="1400" b="1" kern="1200" dirty="0" smtClean="0"/>
            <a:t> . I </a:t>
          </a:r>
          <a:r>
            <a:rPr lang="en-US" sz="1400" b="1" kern="1200" baseline="-25000" dirty="0" smtClean="0"/>
            <a:t>Education</a:t>
          </a:r>
          <a:r>
            <a:rPr lang="en-US" sz="1400" b="1" kern="1200" dirty="0" smtClean="0"/>
            <a:t> . I </a:t>
          </a:r>
          <a:r>
            <a:rPr lang="en-US" sz="1400" b="1" kern="1200" baseline="-25000" dirty="0" smtClean="0"/>
            <a:t>Income</a:t>
          </a:r>
          <a:r>
            <a:rPr lang="en-US" sz="1400" b="1" kern="1200" dirty="0" smtClean="0"/>
            <a:t> ) </a:t>
          </a:r>
          <a:r>
            <a:rPr lang="en-US" sz="1400" b="1" kern="1200" baseline="30000" dirty="0" smtClean="0"/>
            <a:t>1/3</a:t>
          </a:r>
          <a:endParaRPr lang="en-US" sz="14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(UNDP)</a:t>
          </a:r>
          <a:endParaRPr lang="en-US" sz="1600" b="1" kern="1200" dirty="0"/>
        </a:p>
      </dsp:txBody>
      <dsp:txXfrm>
        <a:off x="4607707" y="1494928"/>
        <a:ext cx="4076961" cy="1532371"/>
      </dsp:txXfrm>
    </dsp:sp>
    <dsp:sp modelId="{5E226789-1CE3-480F-BD40-5699054472B3}">
      <dsp:nvSpPr>
        <dsp:cNvPr id="0" name=""/>
        <dsp:cNvSpPr/>
      </dsp:nvSpPr>
      <dsp:spPr>
        <a:xfrm rot="5400000">
          <a:off x="6546848" y="2855275"/>
          <a:ext cx="198680" cy="7893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B72AA-858B-4CB3-9149-32BFBC7A5051}">
      <dsp:nvSpPr>
        <dsp:cNvPr id="0" name=""/>
        <dsp:cNvSpPr/>
      </dsp:nvSpPr>
      <dsp:spPr>
        <a:xfrm>
          <a:off x="4646251" y="3424962"/>
          <a:ext cx="3999874" cy="14897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 </a:t>
          </a:r>
          <a:r>
            <a:rPr lang="en-US" sz="2000" kern="1200" baseline="-25000" dirty="0" smtClean="0"/>
            <a:t>Education</a:t>
          </a:r>
          <a:r>
            <a:rPr lang="en-US" sz="2000" kern="1200" dirty="0" smtClean="0"/>
            <a:t>  - index for knowledge measured through mean years of schooling and expected years of schooling</a:t>
          </a:r>
          <a:endParaRPr lang="en-US" sz="2000" b="1" kern="1200" dirty="0"/>
        </a:p>
      </dsp:txBody>
      <dsp:txXfrm>
        <a:off x="4689883" y="3468594"/>
        <a:ext cx="3912610" cy="1402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32717-C3D2-45F9-95C4-F67ED90BA2BF}">
      <dsp:nvSpPr>
        <dsp:cNvPr id="0" name=""/>
        <dsp:cNvSpPr/>
      </dsp:nvSpPr>
      <dsp:spPr>
        <a:xfrm rot="5400000">
          <a:off x="4923243" y="-1867735"/>
          <a:ext cx="1146795" cy="517330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Devolution of Power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Diffusion of Power-Authority Nexus</a:t>
          </a:r>
          <a:endParaRPr lang="en-US" sz="1600" kern="1200" dirty="0"/>
        </a:p>
      </dsp:txBody>
      <dsp:txXfrm rot="-5400000">
        <a:off x="2909986" y="201504"/>
        <a:ext cx="5117327" cy="1034831"/>
      </dsp:txXfrm>
    </dsp:sp>
    <dsp:sp modelId="{B136DDA5-AC48-4993-A32F-4E5C38236538}">
      <dsp:nvSpPr>
        <dsp:cNvPr id="0" name=""/>
        <dsp:cNvSpPr/>
      </dsp:nvSpPr>
      <dsp:spPr>
        <a:xfrm>
          <a:off x="0" y="2171"/>
          <a:ext cx="2909986" cy="14334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Political</a:t>
          </a:r>
          <a:endParaRPr lang="en-US" sz="2800" kern="1200" dirty="0"/>
        </a:p>
      </dsp:txBody>
      <dsp:txXfrm>
        <a:off x="69977" y="72148"/>
        <a:ext cx="2770032" cy="1293540"/>
      </dsp:txXfrm>
    </dsp:sp>
    <dsp:sp modelId="{A2607CB0-6323-4ECE-B89C-C468131952D0}">
      <dsp:nvSpPr>
        <dsp:cNvPr id="0" name=""/>
        <dsp:cNvSpPr/>
      </dsp:nvSpPr>
      <dsp:spPr>
        <a:xfrm rot="5400000">
          <a:off x="4923243" y="-362566"/>
          <a:ext cx="1146795" cy="5173309"/>
        </a:xfrm>
        <a:prstGeom prst="round2SameRect">
          <a:avLst/>
        </a:prstGeom>
        <a:solidFill>
          <a:schemeClr val="accent4">
            <a:tint val="40000"/>
            <a:alpha val="90000"/>
            <a:hueOff val="-4662746"/>
            <a:satOff val="21971"/>
            <a:lumOff val="72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662746"/>
              <a:satOff val="21971"/>
              <a:lumOff val="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Decentralization of Administrative Authority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Deconcentrating Management Functions</a:t>
          </a:r>
          <a:endParaRPr lang="en-US" sz="1600" kern="1200" dirty="0"/>
        </a:p>
      </dsp:txBody>
      <dsp:txXfrm rot="-5400000">
        <a:off x="2909986" y="1706673"/>
        <a:ext cx="5117327" cy="1034831"/>
      </dsp:txXfrm>
    </dsp:sp>
    <dsp:sp modelId="{3C02BBCE-4A7A-4D3D-BA4B-E37BB5DAB8E9}">
      <dsp:nvSpPr>
        <dsp:cNvPr id="0" name=""/>
        <dsp:cNvSpPr/>
      </dsp:nvSpPr>
      <dsp:spPr>
        <a:xfrm>
          <a:off x="0" y="1507340"/>
          <a:ext cx="2909986" cy="1433494"/>
        </a:xfrm>
        <a:prstGeom prst="roundRect">
          <a:avLst/>
        </a:prstGeom>
        <a:solidFill>
          <a:schemeClr val="accent4">
            <a:hueOff val="-4332843"/>
            <a:satOff val="3295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Administrative</a:t>
          </a:r>
          <a:endParaRPr lang="en-US" sz="2800" kern="1200" dirty="0"/>
        </a:p>
      </dsp:txBody>
      <dsp:txXfrm>
        <a:off x="69977" y="1577317"/>
        <a:ext cx="2770032" cy="1293540"/>
      </dsp:txXfrm>
    </dsp:sp>
    <dsp:sp modelId="{B5A4648E-E9D9-414D-8E5D-558730430EFB}">
      <dsp:nvSpPr>
        <dsp:cNvPr id="0" name=""/>
        <dsp:cNvSpPr/>
      </dsp:nvSpPr>
      <dsp:spPr>
        <a:xfrm rot="5400000">
          <a:off x="4923243" y="1142602"/>
          <a:ext cx="1146795" cy="5173309"/>
        </a:xfrm>
        <a:prstGeom prst="round2SameRect">
          <a:avLst/>
        </a:prstGeom>
        <a:solidFill>
          <a:schemeClr val="accent4">
            <a:tint val="40000"/>
            <a:alpha val="90000"/>
            <a:hueOff val="-9325493"/>
            <a:satOff val="43943"/>
            <a:lumOff val="145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325493"/>
              <a:satOff val="43943"/>
              <a:lumOff val="1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Distribution of Resources to District Level</a:t>
          </a:r>
          <a:endParaRPr lang="en-US" sz="1600" kern="1200" dirty="0"/>
        </a:p>
      </dsp:txBody>
      <dsp:txXfrm rot="-5400000">
        <a:off x="2909986" y="3211841"/>
        <a:ext cx="5117327" cy="1034831"/>
      </dsp:txXfrm>
    </dsp:sp>
    <dsp:sp modelId="{155C556B-C822-4626-A0EC-9C0F9FC37A77}">
      <dsp:nvSpPr>
        <dsp:cNvPr id="0" name=""/>
        <dsp:cNvSpPr/>
      </dsp:nvSpPr>
      <dsp:spPr>
        <a:xfrm>
          <a:off x="0" y="3012509"/>
          <a:ext cx="2909986" cy="1433494"/>
        </a:xfrm>
        <a:prstGeom prst="roundRect">
          <a:avLst/>
        </a:prstGeom>
        <a:solidFill>
          <a:schemeClr val="accent4">
            <a:hueOff val="-8665685"/>
            <a:satOff val="65899"/>
            <a:lumOff val="-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Fiscal</a:t>
          </a:r>
          <a:endParaRPr lang="en-US" sz="2800" kern="1200" dirty="0"/>
        </a:p>
      </dsp:txBody>
      <dsp:txXfrm>
        <a:off x="69977" y="3082486"/>
        <a:ext cx="2770032" cy="129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10C88-B910-4D84-B47D-C78BAF981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19F47-8125-4A4E-9E39-8ABB986C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E673-D249-49D4-96F2-472C879C0C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793AF-ED6A-4C27-8561-36748EC0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5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“Information and Communication Technologies”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Transforming government and governance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Economic development and poverty alleviation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Sector applications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KIT and development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“Knowledge, Innovation, and Technology Systems”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Infrastructure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Processes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Sector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“Current Landscape of KITS in Developing Countries”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Inequalities of</a:t>
            </a:r>
            <a:r>
              <a:rPr lang="en-US" b="1" baseline="0" dirty="0" smtClean="0">
                <a:solidFill>
                  <a:srgbClr val="92D050"/>
                </a:solidFill>
              </a:rPr>
              <a:t> scientific output and technologies innovation exceed global income inequalities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baseline="0" dirty="0" smtClean="0">
                <a:solidFill>
                  <a:srgbClr val="92D050"/>
                </a:solidFill>
              </a:rPr>
              <a:t>Government and public sector will be instrumental 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“National KITS: Role of the Public Sector”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Strategic framework</a:t>
            </a:r>
            <a:r>
              <a:rPr lang="en-US" b="1" baseline="0" dirty="0" smtClean="0"/>
              <a:t> and policy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Value-added activities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93AF-ED6A-4C27-8561-36748EC06A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4AD2-7CC2-478D-8E7F-B6794D592684}" type="datetime4">
              <a:rPr lang="en-US" smtClean="0"/>
              <a:t>July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B8F-10F6-4301-A7CE-057AEC9FB758}" type="datetime4">
              <a:rPr lang="en-US" smtClean="0"/>
              <a:t>July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645C-1221-4865-B52A-00D6EBB9F5B5}" type="datetime4">
              <a:rPr lang="en-US" smtClean="0"/>
              <a:t>July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7ADD-9AA1-41FA-A059-BB40A5677141}" type="datetime4">
              <a:rPr lang="en-US" smtClean="0"/>
              <a:t>July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844B-E330-442C-8156-216B069C9842}" type="datetime4">
              <a:rPr lang="en-US" smtClean="0"/>
              <a:t>July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3B9F-AAC9-42F7-AEE0-21A102038881}" type="datetime4">
              <a:rPr lang="en-US" smtClean="0"/>
              <a:t>July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50AF-0E11-4F39-B050-944CA1011356}" type="datetime4">
              <a:rPr lang="en-US" smtClean="0"/>
              <a:t>July 14,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1DAB-B7F4-45BF-B52B-A4F70208DB07}" type="datetime4">
              <a:rPr lang="en-US" smtClean="0"/>
              <a:t>July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160-7126-4CA4-88FF-CD3CC17B2CDB}" type="datetime4">
              <a:rPr lang="en-US" smtClean="0"/>
              <a:t>July 14,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06AE-39FD-4063-91AB-4450392E112E}" type="datetime4">
              <a:rPr lang="en-US" smtClean="0"/>
              <a:t>July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9D1F-07E8-4633-8329-EC36388BAA20}" type="datetime4">
              <a:rPr lang="en-US" smtClean="0"/>
              <a:t>July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FA10F8-9026-4DB5-AFE8-1853BF5680DE}" type="datetime4">
              <a:rPr lang="en-US" smtClean="0"/>
              <a:t>July 14,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upload.wikimedia.org/wikipedia/commons/thumb/b/b6/Pakistan_(orthographic_projection).svg/2000px-Pakistan_(orthographic_projection)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84749"/>
            <a:ext cx="2955072" cy="2955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6976" y="3793892"/>
            <a:ext cx="5715833" cy="1302933"/>
          </a:xfrm>
        </p:spPr>
        <p:txBody>
          <a:bodyPr>
            <a:noAutofit/>
          </a:bodyPr>
          <a:lstStyle/>
          <a:p>
            <a:endParaRPr lang="en-US" sz="1600" b="1" i="1" dirty="0" smtClean="0"/>
          </a:p>
          <a:p>
            <a:r>
              <a:rPr lang="en-US" sz="1600" b="1" i="1" dirty="0" smtClean="0"/>
              <a:t>Imran </a:t>
            </a:r>
            <a:r>
              <a:rPr lang="en-US" sz="1600" b="1" i="1" dirty="0" smtClean="0"/>
              <a:t>Ali Sultan </a:t>
            </a:r>
            <a:r>
              <a:rPr lang="en-US" sz="1200" b="1" i="1" dirty="0" smtClean="0"/>
              <a:t>(</a:t>
            </a:r>
            <a:r>
              <a:rPr lang="en-US" sz="1200" b="1" i="1" dirty="0" smtClean="0">
                <a:solidFill>
                  <a:srgbClr val="92D050"/>
                </a:solidFill>
              </a:rPr>
              <a:t>Pakistan</a:t>
            </a:r>
            <a:r>
              <a:rPr lang="en-US" sz="1200" b="1" i="1" dirty="0" smtClean="0"/>
              <a:t>)</a:t>
            </a:r>
            <a:endParaRPr lang="en-US" sz="1600" b="1" i="1" dirty="0" smtClean="0"/>
          </a:p>
          <a:p>
            <a:r>
              <a:rPr lang="en-US" sz="1600" b="1" i="1" dirty="0" smtClean="0"/>
              <a:t>MEY 15029</a:t>
            </a:r>
          </a:p>
          <a:p>
            <a:r>
              <a:rPr lang="en-US" sz="1600" b="1" i="1" dirty="0" smtClean="0"/>
              <a:t>YLP – School of Local Governance</a:t>
            </a:r>
            <a:endParaRPr lang="en-US" sz="1600" b="1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9815" y="860671"/>
            <a:ext cx="6532994" cy="2452255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chemeClr val="accent1"/>
                </a:solidFill>
              </a:rPr>
              <a:t>Development Planning </a:t>
            </a:r>
            <a:r>
              <a:rPr lang="en-US" sz="4000" b="1" dirty="0" smtClean="0"/>
              <a:t>from centralization to decentralization: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400" b="1" dirty="0" smtClean="0"/>
              <a:t>A case study of </a:t>
            </a:r>
            <a:r>
              <a:rPr lang="en-US" sz="2400" b="1" dirty="0" smtClean="0">
                <a:solidFill>
                  <a:schemeClr val="accent1"/>
                </a:solidFill>
              </a:rPr>
              <a:t>Pakistan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1. 18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Amendment in the Constitution (2010)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b="36181"/>
          <a:stretch/>
        </p:blipFill>
        <p:spPr>
          <a:xfrm>
            <a:off x="1206824" y="1600200"/>
            <a:ext cx="6730352" cy="37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7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8580">
              <a:lnSpc>
                <a:spcPct val="200000"/>
              </a:lnSpc>
            </a:pPr>
            <a:r>
              <a:rPr lang="en-US" sz="2400" dirty="0" smtClean="0"/>
              <a:t>2.    7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NFC Award (effective since 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t="9144"/>
          <a:stretch/>
        </p:blipFill>
        <p:spPr bwMode="auto">
          <a:xfrm>
            <a:off x="472698" y="1805552"/>
            <a:ext cx="8252848" cy="3921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921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448374"/>
            <a:ext cx="8266176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Decentralization </a:t>
            </a:r>
            <a:r>
              <a:rPr lang="en-US" sz="2400" b="1" dirty="0" smtClean="0"/>
              <a:t>in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pakistan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6" y="1511637"/>
            <a:ext cx="8602256" cy="493488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operation</a:t>
            </a:r>
            <a:r>
              <a:rPr lang="en-US" sz="4400" b="1" dirty="0" smtClean="0"/>
              <a:t>alization</a:t>
            </a:r>
            <a:endParaRPr lang="en-US" sz="44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1024396"/>
              </p:ext>
            </p:extLst>
          </p:nvPr>
        </p:nvGraphicFramePr>
        <p:xfrm>
          <a:off x="210312" y="1499616"/>
          <a:ext cx="8833104" cy="396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461772" y="4133088"/>
            <a:ext cx="8220456" cy="1691640"/>
          </a:xfrm>
          <a:prstGeom prst="ellipse">
            <a:avLst/>
          </a:prstGeom>
          <a:solidFill>
            <a:schemeClr val="accent2">
              <a:alpha val="37000"/>
            </a:schemeClr>
          </a:solidFill>
          <a:ln w="41275">
            <a:solidFill>
              <a:schemeClr val="accent3"/>
            </a:solidFill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861" y="2881498"/>
            <a:ext cx="1830515" cy="1763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measuring </a:t>
            </a:r>
            <a:r>
              <a:rPr lang="en-US" sz="4400" b="1" dirty="0" smtClean="0"/>
              <a:t>variables</a:t>
            </a:r>
            <a:endParaRPr lang="en-US" sz="4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802380"/>
              </p:ext>
            </p:extLst>
          </p:nvPr>
        </p:nvGraphicFramePr>
        <p:xfrm>
          <a:off x="219456" y="1600200"/>
          <a:ext cx="8732520" cy="505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274638"/>
            <a:ext cx="8683912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Decentralization </a:t>
            </a:r>
            <a:r>
              <a:rPr lang="en-US" sz="2400" b="1" dirty="0" smtClean="0"/>
              <a:t>of</a:t>
            </a:r>
            <a:r>
              <a:rPr lang="en-US" b="1" dirty="0" smtClean="0">
                <a:solidFill>
                  <a:srgbClr val="92D050"/>
                </a:solidFill>
              </a:rPr>
              <a:t> education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600200"/>
            <a:ext cx="8467344" cy="51114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1842264"/>
            <a:ext cx="7516368" cy="4627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2121408"/>
            <a:ext cx="8903158" cy="4348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41815207"/>
              </p:ext>
            </p:extLst>
          </p:nvPr>
        </p:nvGraphicFramePr>
        <p:xfrm>
          <a:off x="374904" y="1879344"/>
          <a:ext cx="8083296" cy="444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9" y="1417638"/>
            <a:ext cx="8750301" cy="5285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Measuring </a:t>
            </a:r>
            <a:r>
              <a:rPr lang="en-US" sz="3200" b="1" dirty="0" smtClean="0">
                <a:solidFill>
                  <a:srgbClr val="92D050"/>
                </a:solidFill>
              </a:rPr>
              <a:t>decentralization 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92" y="246887"/>
            <a:ext cx="3950208" cy="868681"/>
          </a:xfrm>
        </p:spPr>
        <p:txBody>
          <a:bodyPr/>
          <a:lstStyle/>
          <a:p>
            <a:r>
              <a:rPr lang="en-US" sz="2000" b="1" dirty="0" smtClean="0"/>
              <a:t>DECENTRALIZATION INDEX </a:t>
            </a:r>
            <a:r>
              <a:rPr lang="en-US" sz="1400" b="1" dirty="0" smtClean="0"/>
              <a:t>AND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92D050"/>
                </a:solidFill>
              </a:rPr>
              <a:t>EDUCATION INDEX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5767" y="1523999"/>
            <a:ext cx="3211952" cy="378914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Research Question</a:t>
            </a:r>
            <a:r>
              <a:rPr lang="en-US" sz="2400" dirty="0" smtClean="0"/>
              <a:t>:</a:t>
            </a:r>
          </a:p>
          <a:p>
            <a:r>
              <a:rPr lang="en-US" sz="1800" dirty="0"/>
              <a:t>Does decentralization </a:t>
            </a:r>
            <a:r>
              <a:rPr lang="en-US" sz="1800" dirty="0" smtClean="0"/>
              <a:t>of education </a:t>
            </a:r>
            <a:r>
              <a:rPr lang="en-US" sz="1800" dirty="0"/>
              <a:t>contribute in attaining higher education index?</a:t>
            </a:r>
          </a:p>
          <a:p>
            <a:r>
              <a:rPr lang="en-US" sz="1800" dirty="0" smtClean="0"/>
              <a:t>. </a:t>
            </a:r>
            <a:endParaRPr lang="en-US" sz="1800" dirty="0"/>
          </a:p>
          <a:p>
            <a:r>
              <a:rPr lang="en-US" sz="2400" b="1" dirty="0" smtClean="0">
                <a:solidFill>
                  <a:srgbClr val="FFC000"/>
                </a:solidFill>
              </a:rPr>
              <a:t>Projection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1800" dirty="0" smtClean="0"/>
              <a:t>Longitudinal (time horizon)</a:t>
            </a:r>
          </a:p>
          <a:p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Sources</a:t>
            </a:r>
            <a:r>
              <a:rPr lang="en-US" sz="2400" dirty="0" smtClean="0"/>
              <a:t>:</a:t>
            </a:r>
          </a:p>
          <a:p>
            <a:pPr lvl="0"/>
            <a:r>
              <a:rPr lang="en-US" sz="1800" dirty="0"/>
              <a:t>UNDP – HDR (various), Author’s calculation and projection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70320619"/>
              </p:ext>
            </p:extLst>
          </p:nvPr>
        </p:nvGraphicFramePr>
        <p:xfrm>
          <a:off x="4408370" y="609600"/>
          <a:ext cx="4100363" cy="503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" y="1179586"/>
            <a:ext cx="4328644" cy="413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185767" y="4145797"/>
            <a:ext cx="4099514" cy="1988657"/>
            <a:chOff x="185767" y="1946651"/>
            <a:chExt cx="8807915" cy="41335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767" y="1946651"/>
              <a:ext cx="8807915" cy="37577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5767" y="5710878"/>
              <a:ext cx="339242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Source: Mehmood &amp; Sadiq (2010)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5767" y="1523999"/>
            <a:ext cx="3211952" cy="378914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Research Question</a:t>
            </a:r>
            <a:r>
              <a:rPr lang="en-US" sz="2400" dirty="0" smtClean="0"/>
              <a:t>:</a:t>
            </a:r>
          </a:p>
          <a:p>
            <a:r>
              <a:rPr lang="en-US" sz="1800" dirty="0"/>
              <a:t>Does decentralization </a:t>
            </a:r>
            <a:r>
              <a:rPr lang="en-US" sz="1800" dirty="0" smtClean="0"/>
              <a:t>of education </a:t>
            </a:r>
            <a:r>
              <a:rPr lang="en-US" sz="1800" dirty="0"/>
              <a:t>contribute in attaining higher education index?</a:t>
            </a:r>
          </a:p>
          <a:p>
            <a:endParaRPr lang="en-US" sz="1800" dirty="0"/>
          </a:p>
          <a:p>
            <a:r>
              <a:rPr lang="en-US" sz="2400" b="1" dirty="0" smtClean="0">
                <a:solidFill>
                  <a:srgbClr val="FFC000"/>
                </a:solidFill>
              </a:rPr>
              <a:t>Null Hypothesis</a:t>
            </a:r>
            <a:r>
              <a:rPr lang="en-US" sz="2400" dirty="0" smtClean="0"/>
              <a:t>:</a:t>
            </a:r>
          </a:p>
          <a:p>
            <a:r>
              <a:rPr lang="en-US" sz="1800" dirty="0" smtClean="0"/>
              <a:t>Decentralization </a:t>
            </a:r>
            <a:r>
              <a:rPr lang="en-US" sz="1800" dirty="0"/>
              <a:t>does not contribute in achieving human development. </a:t>
            </a:r>
          </a:p>
          <a:p>
            <a:endParaRPr lang="en-US" sz="1800" dirty="0"/>
          </a:p>
          <a:p>
            <a:r>
              <a:rPr lang="en-US" sz="2400" b="1" dirty="0" smtClean="0">
                <a:solidFill>
                  <a:srgbClr val="FFC000"/>
                </a:solidFill>
              </a:rPr>
              <a:t>Sources</a:t>
            </a:r>
            <a:r>
              <a:rPr lang="en-US" sz="2400" dirty="0" smtClean="0"/>
              <a:t>:</a:t>
            </a:r>
            <a:endParaRPr lang="en-US" sz="2400" dirty="0"/>
          </a:p>
          <a:p>
            <a:pPr lvl="0"/>
            <a:r>
              <a:rPr lang="en-US" dirty="0"/>
              <a:t>UNDP – HDR </a:t>
            </a:r>
            <a:r>
              <a:rPr lang="en-US" dirty="0" smtClean="0"/>
              <a:t>(various), </a:t>
            </a:r>
            <a:r>
              <a:rPr lang="en-US" dirty="0"/>
              <a:t>Author’s calculation and projection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10484028"/>
              </p:ext>
            </p:extLst>
          </p:nvPr>
        </p:nvGraphicFramePr>
        <p:xfrm>
          <a:off x="3705727" y="1523999"/>
          <a:ext cx="5168766" cy="378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85767" y="731520"/>
            <a:ext cx="8821073" cy="545593"/>
          </a:xfrm>
        </p:spPr>
        <p:txBody>
          <a:bodyPr/>
          <a:lstStyle/>
          <a:p>
            <a:r>
              <a:rPr lang="en-US" sz="2400" b="1" dirty="0" smtClean="0"/>
              <a:t>DECENTRALIZATION INDEX </a:t>
            </a:r>
            <a:r>
              <a:rPr lang="en-US" sz="1600" b="1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92D050"/>
                </a:solidFill>
              </a:rPr>
              <a:t>EDUCATION INDEX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0369" y="262926"/>
            <a:ext cx="3712464" cy="1181825"/>
          </a:xfrm>
        </p:spPr>
        <p:txBody>
          <a:bodyPr/>
          <a:lstStyle/>
          <a:p>
            <a:pPr algn="ctr"/>
            <a:r>
              <a:rPr lang="en-US" sz="2000" b="1" dirty="0" smtClean="0"/>
              <a:t>DECENTRALIZATION INDEX &amp; </a:t>
            </a:r>
            <a:r>
              <a:rPr lang="en-US" sz="2000" b="1" dirty="0" smtClean="0">
                <a:solidFill>
                  <a:srgbClr val="92D050"/>
                </a:solidFill>
              </a:rPr>
              <a:t>HUMAN DEVELOPMENT INDEX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5767" y="1760059"/>
            <a:ext cx="3211952" cy="3789146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Hypothesis</a:t>
            </a:r>
            <a:r>
              <a:rPr lang="en-US" sz="2400" dirty="0" smtClean="0"/>
              <a:t>:</a:t>
            </a:r>
          </a:p>
          <a:p>
            <a:r>
              <a:rPr lang="en-US" sz="1800" dirty="0" smtClean="0"/>
              <a:t>Decentralization </a:t>
            </a:r>
            <a:r>
              <a:rPr lang="en-US" sz="1800" dirty="0"/>
              <a:t>contribute </a:t>
            </a:r>
            <a:r>
              <a:rPr lang="en-US" sz="1800" dirty="0" smtClean="0"/>
              <a:t>in achieving </a:t>
            </a:r>
            <a:r>
              <a:rPr lang="en-US" sz="1800" dirty="0"/>
              <a:t>human development.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2400" b="1" dirty="0" smtClean="0">
                <a:solidFill>
                  <a:srgbClr val="FFC000"/>
                </a:solidFill>
              </a:rPr>
              <a:t>Sample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1800" dirty="0" smtClean="0"/>
              <a:t>34 Districts in Punjab Province</a:t>
            </a:r>
          </a:p>
          <a:p>
            <a:endParaRPr lang="en-US" sz="1800" dirty="0"/>
          </a:p>
          <a:p>
            <a:r>
              <a:rPr lang="en-US" sz="2400" b="1" dirty="0" smtClean="0">
                <a:solidFill>
                  <a:srgbClr val="FFC000"/>
                </a:solidFill>
              </a:rPr>
              <a:t>Sources</a:t>
            </a:r>
            <a:r>
              <a:rPr lang="en-US" sz="2400" dirty="0" smtClean="0"/>
              <a:t>:</a:t>
            </a:r>
            <a:endParaRPr lang="en-US" sz="2400" dirty="0"/>
          </a:p>
          <a:p>
            <a:pPr lvl="0"/>
            <a:r>
              <a:rPr lang="en-US" sz="1800" dirty="0" smtClean="0"/>
              <a:t>UNDP – HDR (2015), </a:t>
            </a:r>
            <a:r>
              <a:rPr lang="en-US" sz="1800" dirty="0" err="1" smtClean="0"/>
              <a:t>Ivanyna</a:t>
            </a:r>
            <a:r>
              <a:rPr lang="en-US" sz="1800" dirty="0" smtClean="0"/>
              <a:t> </a:t>
            </a:r>
            <a:r>
              <a:rPr lang="en-US" sz="1800" dirty="0"/>
              <a:t>&amp; </a:t>
            </a:r>
            <a:r>
              <a:rPr lang="en-US" sz="1800" dirty="0" smtClean="0"/>
              <a:t>Shah (2012), Jamal &amp; Khan (2007), Author’s calculation and projection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graphicFrame>
        <p:nvGraphicFramePr>
          <p:cNvPr id="8" name="Picture Placeholder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879379293"/>
              </p:ext>
            </p:extLst>
          </p:nvPr>
        </p:nvGraphicFramePr>
        <p:xfrm>
          <a:off x="3542095" y="741145"/>
          <a:ext cx="5601905" cy="520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Out</a:t>
            </a:r>
            <a:r>
              <a:rPr lang="en-US" sz="4000" b="1" dirty="0" smtClean="0">
                <a:solidFill>
                  <a:srgbClr val="92D050"/>
                </a:solidFill>
              </a:rPr>
              <a:t>line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67" y="1432678"/>
            <a:ext cx="7616952" cy="387503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Pakistan – an overview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Centralized Development Planning</a:t>
            </a: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Key Features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Analysis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Decentralized Development Planning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</a:t>
            </a:r>
            <a:r>
              <a:rPr lang="en-US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Constitutional Amendment – Empowering Provinces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</a:t>
            </a:r>
            <a:r>
              <a:rPr lang="en-US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National Finance Commission Award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Local Governments Devolution Plan 2000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Conclusion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476" y="511441"/>
            <a:ext cx="2946212" cy="1812393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769" y="285220"/>
            <a:ext cx="8168963" cy="1026859"/>
          </a:xfrm>
        </p:spPr>
        <p:txBody>
          <a:bodyPr/>
          <a:lstStyle/>
          <a:p>
            <a:pPr algn="ctr"/>
            <a:r>
              <a:rPr lang="en-US" sz="2800" b="1" dirty="0" smtClean="0"/>
              <a:t>DECENTRALIZATION INDEX &amp; </a:t>
            </a:r>
            <a:r>
              <a:rPr lang="en-US" sz="2800" b="1" dirty="0" smtClean="0">
                <a:solidFill>
                  <a:srgbClr val="92D050"/>
                </a:solidFill>
              </a:rPr>
              <a:t>EDUCATION INDEX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885524" y="1442668"/>
            <a:ext cx="7441241" cy="5017611"/>
            <a:chOff x="885524" y="1442668"/>
            <a:chExt cx="7441241" cy="50176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5524" y="1442668"/>
              <a:ext cx="7441241" cy="50176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25466" y="6198669"/>
              <a:ext cx="69975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Source: USAID (2008) – National Survey “The Local Government System: Citizens Perceptions and Preferences”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8" y="1442668"/>
            <a:ext cx="8210350" cy="5181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69" y="1442668"/>
            <a:ext cx="8486597" cy="516778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16" y="173737"/>
            <a:ext cx="8236820" cy="704088"/>
          </a:xfrm>
        </p:spPr>
        <p:txBody>
          <a:bodyPr/>
          <a:lstStyle/>
          <a:p>
            <a:r>
              <a:rPr lang="en-US" sz="2400" b="1" dirty="0" smtClean="0"/>
              <a:t>DECENTRALIZATION </a:t>
            </a:r>
            <a:r>
              <a:rPr lang="en-US" sz="1800" b="1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92D050"/>
                </a:solidFill>
              </a:rPr>
              <a:t>HUMAN DEVELOPMENT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893" y="5879592"/>
            <a:ext cx="8064443" cy="786864"/>
          </a:xfrm>
        </p:spPr>
        <p:txBody>
          <a:bodyPr>
            <a:normAutofit fontScale="92500" lnSpcReduction="20000"/>
          </a:bodyPr>
          <a:lstStyle/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Source: </a:t>
            </a:r>
            <a:r>
              <a:rPr lang="en-GB" dirty="0" smtClean="0">
                <a:solidFill>
                  <a:schemeClr val="bg1"/>
                </a:solidFill>
              </a:rPr>
              <a:t>Akhtar </a:t>
            </a: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smtClean="0">
                <a:solidFill>
                  <a:schemeClr val="bg1"/>
                </a:solidFill>
              </a:rPr>
              <a:t>2008): Trends in Regional Inequalities in Pakistan: Evidence Since 1998</a:t>
            </a:r>
            <a:endParaRPr lang="en-US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1" y="1115272"/>
            <a:ext cx="8876020" cy="4764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384366"/>
            <a:ext cx="861990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Direct democracy </a:t>
            </a:r>
            <a:r>
              <a:rPr lang="en-US" sz="2700" b="1" dirty="0" smtClean="0">
                <a:solidFill>
                  <a:srgbClr val="92D050"/>
                </a:solidFill>
              </a:rPr>
              <a:t>&amp;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>citizen community boards </a:t>
            </a:r>
            <a:r>
              <a:rPr lang="en-US" sz="2700" b="1" dirty="0" smtClean="0">
                <a:solidFill>
                  <a:srgbClr val="92D050"/>
                </a:solidFill>
              </a:rPr>
              <a:t>(CCB</a:t>
            </a:r>
            <a:r>
              <a:rPr lang="en-US" sz="1600" b="1" dirty="0" smtClean="0">
                <a:solidFill>
                  <a:srgbClr val="92D050"/>
                </a:solidFill>
              </a:rPr>
              <a:t>s</a:t>
            </a:r>
            <a:r>
              <a:rPr lang="en-US" sz="2700" b="1" dirty="0" smtClean="0">
                <a:solidFill>
                  <a:srgbClr val="92D050"/>
                </a:solidFill>
              </a:rPr>
              <a:t>)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2" y="1684421"/>
            <a:ext cx="8294363" cy="49516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POLICY </a:t>
            </a:r>
            <a:r>
              <a:rPr lang="en-US" sz="4000" b="1" dirty="0" smtClean="0"/>
              <a:t>challenges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00200"/>
            <a:ext cx="6908533" cy="38284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Lack of Ownership</a:t>
            </a:r>
          </a:p>
          <a:p>
            <a:r>
              <a:rPr lang="en-US" sz="2800" dirty="0" smtClean="0"/>
              <a:t>Elite Capture </a:t>
            </a:r>
          </a:p>
          <a:p>
            <a:r>
              <a:rPr lang="en-US" sz="2800" dirty="0" smtClean="0"/>
              <a:t>Bureaucratic Dissent</a:t>
            </a:r>
          </a:p>
          <a:p>
            <a:r>
              <a:rPr lang="en-US" sz="2800" dirty="0" smtClean="0"/>
              <a:t>Poor Finances</a:t>
            </a:r>
          </a:p>
          <a:p>
            <a:r>
              <a:rPr lang="en-US" sz="2800" dirty="0" smtClean="0"/>
              <a:t>Implementation Issues</a:t>
            </a:r>
          </a:p>
          <a:p>
            <a:r>
              <a:rPr lang="en-US" sz="2800" dirty="0"/>
              <a:t>Corruption </a:t>
            </a:r>
            <a:endParaRPr lang="en-US" sz="28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</a:t>
            </a:r>
            <a:r>
              <a:rPr lang="en-US" sz="4000" b="1" dirty="0" smtClean="0">
                <a:solidFill>
                  <a:schemeClr val="accent1"/>
                </a:solidFill>
              </a:rPr>
              <a:t>clusion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6163055"/>
            <a:ext cx="7772400" cy="634567"/>
          </a:xfrm>
        </p:spPr>
        <p:txBody>
          <a:bodyPr>
            <a:normAutofit fontScale="85000" lnSpcReduction="20000"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Source: UNDP </a:t>
            </a:r>
            <a:r>
              <a:rPr lang="en-GB" sz="1400" dirty="0">
                <a:solidFill>
                  <a:schemeClr val="bg1"/>
                </a:solidFill>
              </a:rPr>
              <a:t>(</a:t>
            </a:r>
            <a:r>
              <a:rPr lang="en-GB" sz="1400" dirty="0" smtClean="0">
                <a:solidFill>
                  <a:schemeClr val="bg1"/>
                </a:solidFill>
              </a:rPr>
              <a:t>2012) - Social </a:t>
            </a:r>
            <a:r>
              <a:rPr lang="en-GB" sz="1400" dirty="0">
                <a:solidFill>
                  <a:schemeClr val="bg1"/>
                </a:solidFill>
              </a:rPr>
              <a:t>Audit of Local Governance and Delivery of Public Services 2011 – 2012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Methodology: Qualitative through </a:t>
            </a:r>
            <a:r>
              <a:rPr lang="en-US" sz="1400" dirty="0">
                <a:solidFill>
                  <a:schemeClr val="bg1"/>
                </a:solidFill>
              </a:rPr>
              <a:t>30 FGDs conducted in 8 selected districts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86030"/>
              </p:ext>
            </p:extLst>
          </p:nvPr>
        </p:nvGraphicFramePr>
        <p:xfrm>
          <a:off x="429768" y="1106743"/>
          <a:ext cx="8608631" cy="448789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27605"/>
                <a:gridCol w="1261007"/>
                <a:gridCol w="1261007"/>
                <a:gridCol w="744819"/>
                <a:gridCol w="1261007"/>
                <a:gridCol w="1261007"/>
                <a:gridCol w="692179"/>
              </a:tblGrid>
              <a:tr h="30672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Comparison of Local Government Systems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72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Elected LGS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Administrative LGS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High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Moderate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Low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Accessibility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Responsiveness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Service Delivery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Addressing Needs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Capacity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Check &amp; Balance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Corruption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Consultation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4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Sense of Ownership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97764" y="3465576"/>
            <a:ext cx="2103120" cy="1188720"/>
          </a:xfrm>
          <a:prstGeom prst="ellipse">
            <a:avLst/>
          </a:prstGeom>
          <a:solidFill>
            <a:schemeClr val="accent1">
              <a:alpha val="47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2150472"/>
            <a:ext cx="3057519" cy="248558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Centralized planning </a:t>
            </a:r>
            <a:r>
              <a:rPr lang="en-US" sz="2000" dirty="0" smtClean="0"/>
              <a:t>(1958-1969)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8181511"/>
              </p:ext>
            </p:extLst>
          </p:nvPr>
        </p:nvGraphicFramePr>
        <p:xfrm>
          <a:off x="352587" y="1546817"/>
          <a:ext cx="3994688" cy="427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80488" y="2019233"/>
            <a:ext cx="4095427" cy="3877056"/>
          </a:xfrm>
        </p:spPr>
        <p:txBody>
          <a:bodyPr/>
          <a:lstStyle/>
          <a:p>
            <a:r>
              <a:rPr lang="en-US" dirty="0"/>
              <a:t>Five Years Plans</a:t>
            </a:r>
          </a:p>
          <a:p>
            <a:pPr lvl="1"/>
            <a:r>
              <a:rPr lang="en-US" dirty="0"/>
              <a:t>Second Five Year Plan (1960 – 1965)</a:t>
            </a:r>
          </a:p>
          <a:p>
            <a:pPr lvl="1"/>
            <a:r>
              <a:rPr lang="en-US" dirty="0"/>
              <a:t>Third Five Year Plan (1965 – 1970)</a:t>
            </a:r>
          </a:p>
          <a:p>
            <a:r>
              <a:rPr lang="en-US" dirty="0"/>
              <a:t>Focused Areas</a:t>
            </a:r>
          </a:p>
          <a:p>
            <a:pPr lvl="1"/>
            <a:r>
              <a:rPr lang="en-US" dirty="0"/>
              <a:t>Rapid Industrialization</a:t>
            </a:r>
          </a:p>
          <a:p>
            <a:pPr lvl="1"/>
            <a:r>
              <a:rPr lang="en-US" dirty="0"/>
              <a:t>Agriculture Mechanization / 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7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Centralized planning –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Theoretical Enthusiasm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15210582"/>
              </p:ext>
            </p:extLst>
          </p:nvPr>
        </p:nvGraphicFramePr>
        <p:xfrm>
          <a:off x="329339" y="1268978"/>
          <a:ext cx="3932694" cy="526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756"/>
                <a:gridCol w="2843938"/>
              </a:tblGrid>
              <a:tr h="478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57421" marR="57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GDP Growth Rate (%)</a:t>
                      </a:r>
                      <a:endParaRPr lang="en-US" dirty="0"/>
                    </a:p>
                  </a:txBody>
                  <a:tcPr marL="57421" marR="57421"/>
                </a:tc>
              </a:tr>
              <a:tr h="478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1961</a:t>
                      </a:r>
                      <a:endParaRPr lang="en-US" dirty="0"/>
                    </a:p>
                  </a:txBody>
                  <a:tcPr marL="57421" marR="57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6.01</a:t>
                      </a:r>
                      <a:endParaRPr lang="en-US" dirty="0"/>
                    </a:p>
                  </a:txBody>
                  <a:tcPr marL="57421" marR="57421"/>
                </a:tc>
              </a:tr>
              <a:tr h="478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1962</a:t>
                      </a:r>
                      <a:endParaRPr lang="en-US" dirty="0"/>
                    </a:p>
                  </a:txBody>
                  <a:tcPr marL="57421" marR="57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7.19</a:t>
                      </a:r>
                      <a:endParaRPr lang="en-US" dirty="0"/>
                    </a:p>
                  </a:txBody>
                  <a:tcPr marL="57421" marR="57421"/>
                </a:tc>
              </a:tr>
              <a:tr h="478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1963</a:t>
                      </a:r>
                      <a:endParaRPr lang="en-US" dirty="0"/>
                    </a:p>
                  </a:txBody>
                  <a:tcPr marL="57421" marR="57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6.48</a:t>
                      </a:r>
                      <a:endParaRPr lang="en-US" dirty="0"/>
                    </a:p>
                  </a:txBody>
                  <a:tcPr marL="57421" marR="57421"/>
                </a:tc>
              </a:tr>
              <a:tr h="478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1964</a:t>
                      </a:r>
                      <a:endParaRPr lang="en-US" dirty="0"/>
                    </a:p>
                  </a:txBody>
                  <a:tcPr marL="57421" marR="57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9.38</a:t>
                      </a:r>
                      <a:endParaRPr lang="en-US" u="sng" dirty="0"/>
                    </a:p>
                  </a:txBody>
                  <a:tcPr marL="57421" marR="57421"/>
                </a:tc>
              </a:tr>
              <a:tr h="478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1965</a:t>
                      </a:r>
                      <a:endParaRPr lang="en-US" dirty="0"/>
                    </a:p>
                  </a:txBody>
                  <a:tcPr marL="57421" marR="57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7.56</a:t>
                      </a:r>
                      <a:endParaRPr lang="en-US" dirty="0"/>
                    </a:p>
                  </a:txBody>
                  <a:tcPr marL="57421" marR="57421"/>
                </a:tc>
              </a:tr>
              <a:tr h="478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1966</a:t>
                      </a:r>
                      <a:endParaRPr lang="en-US" dirty="0"/>
                    </a:p>
                  </a:txBody>
                  <a:tcPr marL="57421" marR="57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3.08</a:t>
                      </a:r>
                      <a:endParaRPr lang="en-US" dirty="0"/>
                    </a:p>
                  </a:txBody>
                  <a:tcPr marL="57421" marR="57421"/>
                </a:tc>
              </a:tr>
              <a:tr h="478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1967</a:t>
                      </a:r>
                      <a:endParaRPr lang="en-US" dirty="0"/>
                    </a:p>
                  </a:txBody>
                  <a:tcPr marL="57421" marR="57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6.79</a:t>
                      </a:r>
                      <a:endParaRPr lang="en-US" dirty="0"/>
                    </a:p>
                  </a:txBody>
                  <a:tcPr marL="57421" marR="57421"/>
                </a:tc>
              </a:tr>
              <a:tr h="478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1968</a:t>
                      </a:r>
                      <a:endParaRPr lang="en-US" dirty="0"/>
                    </a:p>
                  </a:txBody>
                  <a:tcPr marL="57421" marR="57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6.49</a:t>
                      </a:r>
                      <a:endParaRPr lang="en-US" dirty="0"/>
                    </a:p>
                  </a:txBody>
                  <a:tcPr marL="57421" marR="57421"/>
                </a:tc>
              </a:tr>
              <a:tr h="478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1969</a:t>
                      </a:r>
                      <a:endParaRPr lang="en-US" dirty="0"/>
                    </a:p>
                  </a:txBody>
                  <a:tcPr marL="57421" marR="57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9.79</a:t>
                      </a:r>
                      <a:endParaRPr lang="en-US" u="sng" dirty="0"/>
                    </a:p>
                  </a:txBody>
                  <a:tcPr marL="57421" marR="57421"/>
                </a:tc>
              </a:tr>
              <a:tr h="4785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i="1" dirty="0" smtClean="0"/>
                        <a:t>Source: Federal Bureau of Statistics, Pakistan</a:t>
                      </a:r>
                      <a:endParaRPr lang="en-US" sz="1100" i="1" dirty="0"/>
                    </a:p>
                  </a:txBody>
                  <a:tcPr marL="57421" marR="57421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800600" y="2209799"/>
            <a:ext cx="3657600" cy="4322733"/>
          </a:xfrm>
        </p:spPr>
        <p:txBody>
          <a:bodyPr>
            <a:normAutofit/>
          </a:bodyPr>
          <a:lstStyle/>
          <a:p>
            <a:r>
              <a:rPr lang="en-US" sz="2400" i="1" dirty="0"/>
              <a:t>“The underdeveloped countries must consciously accept a philosophy of growth and shelve for the distant future all ideas of equitable distribution and welfare state.”</a:t>
            </a:r>
            <a:r>
              <a:rPr lang="en-US" sz="1400" i="1" dirty="0"/>
              <a:t>(p. 30</a:t>
            </a:r>
            <a:r>
              <a:rPr lang="en-US" sz="1400" i="1" dirty="0" smtClean="0"/>
              <a:t>)</a:t>
            </a:r>
            <a:endParaRPr lang="en-US" sz="2400" i="1" dirty="0" smtClean="0"/>
          </a:p>
          <a:p>
            <a:r>
              <a:rPr lang="en-US" sz="1000" dirty="0" smtClean="0"/>
              <a:t>Source: </a:t>
            </a:r>
            <a:r>
              <a:rPr lang="en-US" sz="1000" dirty="0" err="1" smtClean="0"/>
              <a:t>Ul</a:t>
            </a:r>
            <a:r>
              <a:rPr lang="en-US" sz="1000" dirty="0" smtClean="0"/>
              <a:t> </a:t>
            </a:r>
            <a:r>
              <a:rPr lang="en-US" sz="1000" dirty="0" err="1"/>
              <a:t>Haq</a:t>
            </a:r>
            <a:r>
              <a:rPr lang="en-US" sz="1000" dirty="0"/>
              <a:t>, M. (1963) The Strategy of Economic Planning: A Case Study of Pakistan, Karachi: Oxford University Press</a:t>
            </a:r>
          </a:p>
          <a:p>
            <a:endParaRPr lang="en-US" i="1" dirty="0" smtClean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01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Centralized planning – 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636681"/>
              </p:ext>
            </p:extLst>
          </p:nvPr>
        </p:nvGraphicFramePr>
        <p:xfrm>
          <a:off x="685800" y="2271531"/>
          <a:ext cx="7772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Total Investment during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Five Year Plan (1960-65)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&amp;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 &amp;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 &amp; Settlement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 &amp;</a:t>
                      </a:r>
                      <a:r>
                        <a:rPr lang="en-US" baseline="0" dirty="0" smtClean="0"/>
                        <a:t>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&amp; Social</a:t>
                      </a:r>
                      <a:r>
                        <a:rPr lang="en-US" baseline="0" dirty="0" smtClean="0"/>
                        <a:t> Welfare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i="1" dirty="0" smtClean="0"/>
                        <a:t>Source: </a:t>
                      </a:r>
                      <a:r>
                        <a:rPr lang="en-US" sz="1200" i="1" dirty="0" err="1" smtClean="0"/>
                        <a:t>Azizur</a:t>
                      </a:r>
                      <a:r>
                        <a:rPr lang="en-US" sz="1200" i="1" dirty="0" smtClean="0"/>
                        <a:t> Rahman</a:t>
                      </a:r>
                      <a:r>
                        <a:rPr lang="en-US" sz="1200" i="1" baseline="0" dirty="0" smtClean="0"/>
                        <a:t> </a:t>
                      </a:r>
                      <a:r>
                        <a:rPr lang="en-US" sz="1200" i="1" dirty="0" smtClean="0"/>
                        <a:t>Khan (1961). Financing the</a:t>
                      </a:r>
                      <a:r>
                        <a:rPr lang="en-US" sz="1200" i="1" baseline="0" dirty="0" smtClean="0"/>
                        <a:t> Second Year Plan</a:t>
                      </a:r>
                      <a:endParaRPr lang="en-US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plan 1965 - 1985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Key Areas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1736" y="1218442"/>
            <a:ext cx="4502257" cy="543808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00600" y="2433234"/>
            <a:ext cx="3979190" cy="29769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Universal Employment</a:t>
            </a:r>
          </a:p>
          <a:p>
            <a:r>
              <a:rPr lang="en-US" dirty="0" smtClean="0"/>
              <a:t>Universal Education 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Source: Said Hasan (19xx) – Some Problems of Perspective Planning in Pakistan</a:t>
            </a:r>
          </a:p>
        </p:txBody>
      </p:sp>
    </p:spTree>
    <p:extLst>
      <p:ext uri="{BB962C8B-B14F-4D97-AF65-F5344CB8AC3E}">
        <p14:creationId xmlns:p14="http://schemas.microsoft.com/office/powerpoint/2010/main" val="4285187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Centralized planning –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Subsidies and tariff protection to exports</a:t>
            </a:r>
          </a:p>
          <a:p>
            <a:pPr lvl="1"/>
            <a:r>
              <a:rPr lang="en-US" dirty="0" smtClean="0"/>
              <a:t>Export Bonus Vouchers</a:t>
            </a:r>
          </a:p>
          <a:p>
            <a:r>
              <a:rPr lang="en-US" dirty="0" smtClean="0"/>
              <a:t>Elite Farming Strategy</a:t>
            </a:r>
          </a:p>
          <a:p>
            <a:pPr lvl="1"/>
            <a:r>
              <a:rPr lang="en-US" dirty="0" smtClean="0"/>
              <a:t>Land Reforms, Consolidation of Land Holdings</a:t>
            </a:r>
          </a:p>
          <a:p>
            <a:r>
              <a:rPr lang="en-US" dirty="0" smtClean="0"/>
              <a:t>Concentrating income in upper income groups</a:t>
            </a:r>
          </a:p>
          <a:p>
            <a:pPr lvl="1"/>
            <a:r>
              <a:rPr lang="en-US" dirty="0" smtClean="0"/>
              <a:t>Target savings rate set at 25% of GDP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3" y="4207790"/>
            <a:ext cx="8786434" cy="210039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738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Centralized planning – </a:t>
            </a:r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40040"/>
            <a:ext cx="7772400" cy="2450938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Income inequality</a:t>
            </a:r>
          </a:p>
          <a:p>
            <a:r>
              <a:rPr lang="en-US" sz="2800" dirty="0" smtClean="0"/>
              <a:t>Inefficient industrial base</a:t>
            </a:r>
          </a:p>
          <a:p>
            <a:r>
              <a:rPr lang="en-US" sz="2800" dirty="0" smtClean="0"/>
              <a:t>Loan Dependence </a:t>
            </a:r>
          </a:p>
          <a:p>
            <a:r>
              <a:rPr lang="en-US" sz="2800" dirty="0" smtClean="0"/>
              <a:t>Mass movements against President </a:t>
            </a:r>
          </a:p>
          <a:p>
            <a:r>
              <a:rPr lang="en-US" sz="2800" dirty="0" smtClean="0"/>
              <a:t>East Pakistan --- Bangladesh</a:t>
            </a:r>
          </a:p>
        </p:txBody>
      </p:sp>
    </p:spTree>
    <p:extLst>
      <p:ext uri="{BB962C8B-B14F-4D97-AF65-F5344CB8AC3E}">
        <p14:creationId xmlns:p14="http://schemas.microsoft.com/office/powerpoint/2010/main" val="346118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decentralized development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 in the Constitution (2010)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NFC Award (effective since 2010)</a:t>
            </a:r>
          </a:p>
          <a:p>
            <a:pPr marL="52578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Local Government Devolution Plan 2000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36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5129</TotalTime>
  <Words>872</Words>
  <Application>Microsoft Office PowerPoint</Application>
  <PresentationFormat>On-screen Show (4:3)</PresentationFormat>
  <Paragraphs>290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Gill Sans MT</vt:lpstr>
      <vt:lpstr>Arial</vt:lpstr>
      <vt:lpstr>Calibri</vt:lpstr>
      <vt:lpstr>Times New Roman</vt:lpstr>
      <vt:lpstr>Wingdings</vt:lpstr>
      <vt:lpstr>Wingdings 3</vt:lpstr>
      <vt:lpstr>Urban Pop</vt:lpstr>
      <vt:lpstr>Development Planning from centralization to decentralization:  A case study of Pakistan</vt:lpstr>
      <vt:lpstr>Outline</vt:lpstr>
      <vt:lpstr>Centralized planning (1958-1969)</vt:lpstr>
      <vt:lpstr>Centralized planning – results</vt:lpstr>
      <vt:lpstr>Centralized planning – results</vt:lpstr>
      <vt:lpstr>Perspective plan 1965 - 1985</vt:lpstr>
      <vt:lpstr>Centralized planning – analysis</vt:lpstr>
      <vt:lpstr>Centralized planning – conclusion</vt:lpstr>
      <vt:lpstr>decentralized development planning</vt:lpstr>
      <vt:lpstr>1. 18th Amendment in the Constitution (2010) </vt:lpstr>
      <vt:lpstr>2.    7th NFC Award (effective since 2010)</vt:lpstr>
      <vt:lpstr>Decentralization in pakistan </vt:lpstr>
      <vt:lpstr>operationalization</vt:lpstr>
      <vt:lpstr>measuring variables</vt:lpstr>
      <vt:lpstr>Decentralization of education</vt:lpstr>
      <vt:lpstr>Measuring decentralization </vt:lpstr>
      <vt:lpstr>DECENTRALIZATION INDEX AND EDUCATION INDEX</vt:lpstr>
      <vt:lpstr>DECENTRALIZATION INDEX AND EDUCATION INDEX</vt:lpstr>
      <vt:lpstr>DECENTRALIZATION INDEX &amp; HUMAN DEVELOPMENT INDEX</vt:lpstr>
      <vt:lpstr>DECENTRALIZATION INDEX &amp; EDUCATION INDEX</vt:lpstr>
      <vt:lpstr>DECENTRALIZATION AND HUMAN DEVELOPMENT</vt:lpstr>
      <vt:lpstr>Direct democracy &amp;  citizen community boards (CCBs)</vt:lpstr>
      <vt:lpstr>POLICY challenges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Kuznets Curve Hypothesis: A Survey</dc:title>
  <dc:creator>Imran Ali Sultan</dc:creator>
  <cp:lastModifiedBy>Sultan Imran Ali</cp:lastModifiedBy>
  <cp:revision>377</cp:revision>
  <cp:lastPrinted>2016-07-04T03:25:26Z</cp:lastPrinted>
  <dcterms:created xsi:type="dcterms:W3CDTF">2014-05-05T14:53:24Z</dcterms:created>
  <dcterms:modified xsi:type="dcterms:W3CDTF">2016-07-14T05:59:09Z</dcterms:modified>
</cp:coreProperties>
</file>